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86"/>
  </p:notesMasterIdLst>
  <p:handoutMasterIdLst>
    <p:handoutMasterId r:id="rId87"/>
  </p:handoutMasterIdLst>
  <p:sldIdLst>
    <p:sldId id="256" r:id="rId5"/>
    <p:sldId id="368" r:id="rId6"/>
    <p:sldId id="370" r:id="rId7"/>
    <p:sldId id="369" r:id="rId8"/>
    <p:sldId id="317" r:id="rId9"/>
    <p:sldId id="258" r:id="rId10"/>
    <p:sldId id="269" r:id="rId11"/>
    <p:sldId id="326" r:id="rId12"/>
    <p:sldId id="349" r:id="rId13"/>
    <p:sldId id="350" r:id="rId14"/>
    <p:sldId id="373" r:id="rId15"/>
    <p:sldId id="374" r:id="rId16"/>
    <p:sldId id="375" r:id="rId17"/>
    <p:sldId id="272" r:id="rId18"/>
    <p:sldId id="282" r:id="rId19"/>
    <p:sldId id="363" r:id="rId20"/>
    <p:sldId id="315" r:id="rId21"/>
    <p:sldId id="364" r:id="rId22"/>
    <p:sldId id="316" r:id="rId23"/>
    <p:sldId id="327" r:id="rId24"/>
    <p:sldId id="328" r:id="rId25"/>
    <p:sldId id="351" r:id="rId26"/>
    <p:sldId id="329" r:id="rId27"/>
    <p:sldId id="286" r:id="rId28"/>
    <p:sldId id="281" r:id="rId29"/>
    <p:sldId id="318" r:id="rId30"/>
    <p:sldId id="320" r:id="rId31"/>
    <p:sldId id="330" r:id="rId32"/>
    <p:sldId id="331" r:id="rId33"/>
    <p:sldId id="352" r:id="rId34"/>
    <p:sldId id="338" r:id="rId35"/>
    <p:sldId id="366" r:id="rId36"/>
    <p:sldId id="280" r:id="rId37"/>
    <p:sldId id="287" r:id="rId38"/>
    <p:sldId id="288" r:id="rId39"/>
    <p:sldId id="289" r:id="rId40"/>
    <p:sldId id="290" r:id="rId41"/>
    <p:sldId id="291" r:id="rId42"/>
    <p:sldId id="292" r:id="rId43"/>
    <p:sldId id="321" r:id="rId44"/>
    <p:sldId id="337" r:id="rId45"/>
    <p:sldId id="332" r:id="rId46"/>
    <p:sldId id="353" r:id="rId47"/>
    <p:sldId id="333" r:id="rId48"/>
    <p:sldId id="293" r:id="rId49"/>
    <p:sldId id="294" r:id="rId50"/>
    <p:sldId id="339" r:id="rId51"/>
    <p:sldId id="322" r:id="rId52"/>
    <p:sldId id="334" r:id="rId53"/>
    <p:sldId id="354" r:id="rId54"/>
    <p:sldId id="335" r:id="rId55"/>
    <p:sldId id="295" r:id="rId56"/>
    <p:sldId id="296" r:id="rId57"/>
    <p:sldId id="297" r:id="rId58"/>
    <p:sldId id="298" r:id="rId59"/>
    <p:sldId id="299" r:id="rId60"/>
    <p:sldId id="345" r:id="rId61"/>
    <p:sldId id="343" r:id="rId62"/>
    <p:sldId id="355" r:id="rId63"/>
    <p:sldId id="344" r:id="rId64"/>
    <p:sldId id="301" r:id="rId65"/>
    <p:sldId id="341" r:id="rId66"/>
    <p:sldId id="367" r:id="rId67"/>
    <p:sldId id="340" r:id="rId68"/>
    <p:sldId id="346" r:id="rId69"/>
    <p:sldId id="362" r:id="rId70"/>
    <p:sldId id="356" r:id="rId71"/>
    <p:sldId id="357" r:id="rId72"/>
    <p:sldId id="358" r:id="rId73"/>
    <p:sldId id="359" r:id="rId74"/>
    <p:sldId id="360" r:id="rId75"/>
    <p:sldId id="361" r:id="rId76"/>
    <p:sldId id="336" r:id="rId77"/>
    <p:sldId id="371" r:id="rId78"/>
    <p:sldId id="372" r:id="rId79"/>
    <p:sldId id="275" r:id="rId80"/>
    <p:sldId id="264" r:id="rId81"/>
    <p:sldId id="274" r:id="rId82"/>
    <p:sldId id="267" r:id="rId83"/>
    <p:sldId id="265" r:id="rId84"/>
    <p:sldId id="283" r:id="rId8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15" autoAdjust="0"/>
    <p:restoredTop sz="94624" autoAdjust="0"/>
  </p:normalViewPr>
  <p:slideViewPr>
    <p:cSldViewPr>
      <p:cViewPr varScale="1">
        <p:scale>
          <a:sx n="83" d="100"/>
          <a:sy n="83" d="100"/>
        </p:scale>
        <p:origin x="1454" y="8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55" d="100"/>
          <a:sy n="55" d="100"/>
        </p:scale>
        <p:origin x="-2886" y="-10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viewProps" Target="viewProp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90" Type="http://schemas.openxmlformats.org/officeDocument/2006/relationships/theme" Target="theme/theme1.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handoutMaster" Target="handoutMasters/handoutMaster1.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a:t>CO1</a:t>
            </a:r>
            <a:endParaRPr lang="en-US"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8E894EF-B93C-4B6D-8FB8-8960BCB5A269}" type="datetimeFigureOut">
              <a:rPr lang="en-US" smtClean="0"/>
              <a:pPr/>
              <a:t>11/28/2022</a:t>
            </a:fld>
            <a:endParaRPr lang="en-US"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B14A4A95-7A0B-4549-9352-6E6525D64E4D}" type="slidenum">
              <a:rPr lang="en-US" smtClean="0"/>
              <a:pPr/>
              <a:t>‹#›</a:t>
            </a:fld>
            <a:endParaRPr lang="en-US" dirty="0"/>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f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25.jpe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r>
              <a:rPr lang="en-US"/>
              <a:t>CO1</a:t>
            </a:r>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8407A98-9A18-4E47-AF94-789022A0201E}" type="datetimeFigureOut">
              <a:rPr lang="en-US" smtClean="0"/>
              <a:pPr/>
              <a:t>11/28/2022</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35F52E-BA8C-4FAB-BCFA-C67A14D9CE22}" type="slidenum">
              <a:rPr lang="en-US" smtClean="0"/>
              <a:pPr/>
              <a:t>‹#›</a:t>
            </a:fld>
            <a:endParaRPr lang="en-US" dirty="0"/>
          </a:p>
        </p:txBody>
      </p:sp>
    </p:spTree>
    <p:extLst>
      <p:ext uri="{BB962C8B-B14F-4D97-AF65-F5344CB8AC3E}">
        <p14:creationId xmlns:p14="http://schemas.microsoft.com/office/powerpoint/2010/main" val="431659530"/>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35F52E-BA8C-4FAB-BCFA-C67A14D9CE22}" type="slidenum">
              <a:rPr lang="en-US" smtClean="0"/>
              <a:pPr/>
              <a:t>1</a:t>
            </a:fld>
            <a:endParaRPr lang="en-US" dirty="0"/>
          </a:p>
        </p:txBody>
      </p:sp>
      <p:sp>
        <p:nvSpPr>
          <p:cNvPr id="5" name="Header Placeholder 4"/>
          <p:cNvSpPr>
            <a:spLocks noGrp="1"/>
          </p:cNvSpPr>
          <p:nvPr>
            <p:ph type="hdr" sz="quarter" idx="11"/>
          </p:nvPr>
        </p:nvSpPr>
        <p:spPr/>
        <p:txBody>
          <a:bodyPr/>
          <a:lstStyle/>
          <a:p>
            <a:r>
              <a:rPr lang="en-US"/>
              <a:t>CO1</a:t>
            </a:r>
            <a:endParaRPr lang="en-US" dirty="0"/>
          </a:p>
        </p:txBody>
      </p:sp>
    </p:spTree>
    <p:extLst>
      <p:ext uri="{BB962C8B-B14F-4D97-AF65-F5344CB8AC3E}">
        <p14:creationId xmlns:p14="http://schemas.microsoft.com/office/powerpoint/2010/main" val="23910266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35F52E-BA8C-4FAB-BCFA-C67A14D9CE22}" type="slidenum">
              <a:rPr lang="en-US" smtClean="0"/>
              <a:pPr/>
              <a:t>2</a:t>
            </a:fld>
            <a:endParaRPr lang="en-US" dirty="0"/>
          </a:p>
        </p:txBody>
      </p:sp>
      <p:sp>
        <p:nvSpPr>
          <p:cNvPr id="5" name="Header Placeholder 4"/>
          <p:cNvSpPr>
            <a:spLocks noGrp="1"/>
          </p:cNvSpPr>
          <p:nvPr>
            <p:ph type="hdr" sz="quarter" idx="11"/>
          </p:nvPr>
        </p:nvSpPr>
        <p:spPr/>
        <p:txBody>
          <a:bodyPr/>
          <a:lstStyle/>
          <a:p>
            <a:r>
              <a:rPr lang="en-US"/>
              <a:t>CO1</a:t>
            </a:r>
            <a:endParaRPr lang="en-US" dirty="0"/>
          </a:p>
        </p:txBody>
      </p:sp>
    </p:spTree>
    <p:extLst>
      <p:ext uri="{BB962C8B-B14F-4D97-AF65-F5344CB8AC3E}">
        <p14:creationId xmlns:p14="http://schemas.microsoft.com/office/powerpoint/2010/main" val="13005846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35F52E-BA8C-4FAB-BCFA-C67A14D9CE22}" type="slidenum">
              <a:rPr lang="en-US" smtClean="0"/>
              <a:pPr/>
              <a:t>3</a:t>
            </a:fld>
            <a:endParaRPr lang="en-US" dirty="0"/>
          </a:p>
        </p:txBody>
      </p:sp>
      <p:sp>
        <p:nvSpPr>
          <p:cNvPr id="5" name="Header Placeholder 4"/>
          <p:cNvSpPr>
            <a:spLocks noGrp="1"/>
          </p:cNvSpPr>
          <p:nvPr>
            <p:ph type="hdr" sz="quarter" idx="11"/>
          </p:nvPr>
        </p:nvSpPr>
        <p:spPr/>
        <p:txBody>
          <a:bodyPr/>
          <a:lstStyle/>
          <a:p>
            <a:r>
              <a:rPr lang="en-US"/>
              <a:t>CO1</a:t>
            </a:r>
            <a:endParaRPr lang="en-US" dirty="0"/>
          </a:p>
        </p:txBody>
      </p:sp>
    </p:spTree>
    <p:extLst>
      <p:ext uri="{BB962C8B-B14F-4D97-AF65-F5344CB8AC3E}">
        <p14:creationId xmlns:p14="http://schemas.microsoft.com/office/powerpoint/2010/main" val="2182628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35F52E-BA8C-4FAB-BCFA-C67A14D9CE22}" type="slidenum">
              <a:rPr lang="en-US" smtClean="0"/>
              <a:pPr/>
              <a:t>4</a:t>
            </a:fld>
            <a:endParaRPr lang="en-US" dirty="0"/>
          </a:p>
        </p:txBody>
      </p:sp>
      <p:sp>
        <p:nvSpPr>
          <p:cNvPr id="5" name="Header Placeholder 4"/>
          <p:cNvSpPr>
            <a:spLocks noGrp="1"/>
          </p:cNvSpPr>
          <p:nvPr>
            <p:ph type="hdr" sz="quarter" idx="11"/>
          </p:nvPr>
        </p:nvSpPr>
        <p:spPr/>
        <p:txBody>
          <a:bodyPr/>
          <a:lstStyle/>
          <a:p>
            <a:r>
              <a:rPr lang="en-US"/>
              <a:t>CO1</a:t>
            </a:r>
            <a:endParaRPr lang="en-US" dirty="0"/>
          </a:p>
        </p:txBody>
      </p:sp>
    </p:spTree>
    <p:extLst>
      <p:ext uri="{BB962C8B-B14F-4D97-AF65-F5344CB8AC3E}">
        <p14:creationId xmlns:p14="http://schemas.microsoft.com/office/powerpoint/2010/main" val="12970356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1635F52E-BA8C-4FAB-BCFA-C67A14D9CE22}" type="slidenum">
              <a:rPr lang="en-US" smtClean="0"/>
              <a:pPr/>
              <a:t>5</a:t>
            </a:fld>
            <a:endParaRPr lang="en-US" dirty="0"/>
          </a:p>
        </p:txBody>
      </p:sp>
      <p:sp>
        <p:nvSpPr>
          <p:cNvPr id="5" name="Header Placeholder 4"/>
          <p:cNvSpPr>
            <a:spLocks noGrp="1"/>
          </p:cNvSpPr>
          <p:nvPr>
            <p:ph type="hdr" sz="quarter" idx="11"/>
          </p:nvPr>
        </p:nvSpPr>
        <p:spPr/>
        <p:txBody>
          <a:bodyPr/>
          <a:lstStyle/>
          <a:p>
            <a:r>
              <a:rPr lang="en-US"/>
              <a:t>CO1</a:t>
            </a:r>
            <a:endParaRPr lang="en-US" dirty="0"/>
          </a:p>
        </p:txBody>
      </p:sp>
    </p:spTree>
    <p:extLst>
      <p:ext uri="{BB962C8B-B14F-4D97-AF65-F5344CB8AC3E}">
        <p14:creationId xmlns:p14="http://schemas.microsoft.com/office/powerpoint/2010/main" val="8633239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15</a:t>
            </a:fld>
            <a:endParaRPr lang="en-US" dirty="0"/>
          </a:p>
        </p:txBody>
      </p:sp>
      <p:sp>
        <p:nvSpPr>
          <p:cNvPr id="5" name="Header Placeholder 4"/>
          <p:cNvSpPr>
            <a:spLocks noGrp="1"/>
          </p:cNvSpPr>
          <p:nvPr>
            <p:ph type="hdr" sz="quarter" idx="11"/>
          </p:nvPr>
        </p:nvSpPr>
        <p:spPr/>
        <p:txBody>
          <a:bodyPr/>
          <a:lstStyle/>
          <a:p>
            <a:r>
              <a:rPr lang="en-US"/>
              <a:t>CO1</a:t>
            </a:r>
            <a:endParaRPr lang="en-US" dirty="0"/>
          </a:p>
        </p:txBody>
      </p:sp>
    </p:spTree>
    <p:extLst>
      <p:ext uri="{BB962C8B-B14F-4D97-AF65-F5344CB8AC3E}">
        <p14:creationId xmlns:p14="http://schemas.microsoft.com/office/powerpoint/2010/main" val="25157717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1635F52E-BA8C-4FAB-BCFA-C67A14D9CE22}" type="slidenum">
              <a:rPr lang="en-US" smtClean="0"/>
              <a:pPr/>
              <a:t>16</a:t>
            </a:fld>
            <a:endParaRPr lang="en-US" dirty="0"/>
          </a:p>
        </p:txBody>
      </p:sp>
      <p:sp>
        <p:nvSpPr>
          <p:cNvPr id="5" name="Header Placeholder 4"/>
          <p:cNvSpPr>
            <a:spLocks noGrp="1"/>
          </p:cNvSpPr>
          <p:nvPr>
            <p:ph type="hdr" sz="quarter" idx="11"/>
          </p:nvPr>
        </p:nvSpPr>
        <p:spPr/>
        <p:txBody>
          <a:bodyPr/>
          <a:lstStyle/>
          <a:p>
            <a:r>
              <a:rPr lang="en-US"/>
              <a:t>CO1</a:t>
            </a:r>
            <a:endParaRPr lang="en-US" dirty="0"/>
          </a:p>
        </p:txBody>
      </p:sp>
    </p:spTree>
    <p:extLst>
      <p:ext uri="{BB962C8B-B14F-4D97-AF65-F5344CB8AC3E}">
        <p14:creationId xmlns:p14="http://schemas.microsoft.com/office/powerpoint/2010/main" val="8270542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B17AD073-2EAF-48E5-86C6-AB580799D414}" type="datetime1">
              <a:rPr lang="en-US" smtClean="0"/>
              <a:pPr/>
              <a:t>11/28/2022</a:t>
            </a:fld>
            <a:endParaRPr lang="en-US" dirty="0"/>
          </a:p>
        </p:txBody>
      </p:sp>
      <p:sp>
        <p:nvSpPr>
          <p:cNvPr id="5" name="Footer Placeholder 4"/>
          <p:cNvSpPr>
            <a:spLocks noGrp="1"/>
          </p:cNvSpPr>
          <p:nvPr>
            <p:ph type="ftr" sz="quarter" idx="11"/>
          </p:nvPr>
        </p:nvSpPr>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F58C351-5857-4639-AB91-426821196DC4}" type="datetime1">
              <a:rPr lang="en-US" smtClean="0"/>
              <a:pPr/>
              <a:t>11/28/2022</a:t>
            </a:fld>
            <a:endParaRPr lang="en-US" dirty="0"/>
          </a:p>
        </p:txBody>
      </p:sp>
      <p:sp>
        <p:nvSpPr>
          <p:cNvPr id="5" name="Footer Placeholder 4"/>
          <p:cNvSpPr>
            <a:spLocks noGrp="1"/>
          </p:cNvSpPr>
          <p:nvPr>
            <p:ph type="ftr" sz="quarter" idx="11"/>
          </p:nvPr>
        </p:nvSpPr>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090EDE-F759-4F4C-84D2-35CE33E17F70}" type="datetime1">
              <a:rPr lang="en-US" smtClean="0"/>
              <a:pPr/>
              <a:t>11/28/2022</a:t>
            </a:fld>
            <a:endParaRPr lang="en-US" dirty="0"/>
          </a:p>
        </p:txBody>
      </p:sp>
      <p:sp>
        <p:nvSpPr>
          <p:cNvPr id="5" name="Footer Placeholder 4"/>
          <p:cNvSpPr>
            <a:spLocks noGrp="1"/>
          </p:cNvSpPr>
          <p:nvPr>
            <p:ph type="ftr" sz="quarter" idx="11"/>
          </p:nvPr>
        </p:nvSpPr>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52D071-F2EE-4426-A6BF-E4FD936150A7}" type="datetime1">
              <a:rPr lang="en-US" smtClean="0"/>
              <a:pPr/>
              <a:t>11/28/2022</a:t>
            </a:fld>
            <a:endParaRPr lang="en-US" dirty="0"/>
          </a:p>
        </p:txBody>
      </p:sp>
      <p:sp>
        <p:nvSpPr>
          <p:cNvPr id="5" name="Footer Placeholder 4"/>
          <p:cNvSpPr>
            <a:spLocks noGrp="1"/>
          </p:cNvSpPr>
          <p:nvPr>
            <p:ph type="ftr" sz="quarter" idx="11"/>
          </p:nvPr>
        </p:nvSpPr>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C4D750-2CD7-464C-BC6E-9F08D5379A0F}" type="datetime1">
              <a:rPr lang="en-US" smtClean="0"/>
              <a:pPr/>
              <a:t>11/28/2022</a:t>
            </a:fld>
            <a:endParaRPr lang="en-US" dirty="0"/>
          </a:p>
        </p:txBody>
      </p:sp>
      <p:sp>
        <p:nvSpPr>
          <p:cNvPr id="5" name="Footer Placeholder 4"/>
          <p:cNvSpPr>
            <a:spLocks noGrp="1"/>
          </p:cNvSpPr>
          <p:nvPr>
            <p:ph type="ftr" sz="quarter" idx="11"/>
          </p:nvPr>
        </p:nvSpPr>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F3B67CF-6705-43D5-BB3A-73D94C689365}" type="datetime1">
              <a:rPr lang="en-US" smtClean="0"/>
              <a:pPr/>
              <a:t>11/28/2022</a:t>
            </a:fld>
            <a:endParaRPr lang="en-US" dirty="0"/>
          </a:p>
        </p:txBody>
      </p:sp>
      <p:sp>
        <p:nvSpPr>
          <p:cNvPr id="6" name="Footer Placeholder 5"/>
          <p:cNvSpPr>
            <a:spLocks noGrp="1"/>
          </p:cNvSpPr>
          <p:nvPr>
            <p:ph type="ftr" sz="quarter" idx="11"/>
          </p:nvPr>
        </p:nvSpPr>
        <p:spPr/>
        <p:txBody>
          <a:bodyPr/>
          <a:lstStyle/>
          <a:p>
            <a:r>
              <a:rPr lang="en-US" dirty="0"/>
              <a:t>Dr. RAJ KUMAR GOEL          AMCA-0104               UNIT-1</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99B3254F-BE3A-4A25-89A4-5576DB7BE28A}" type="datetime1">
              <a:rPr lang="en-US" smtClean="0"/>
              <a:pPr/>
              <a:t>11/28/2022</a:t>
            </a:fld>
            <a:endParaRPr lang="en-US" dirty="0"/>
          </a:p>
        </p:txBody>
      </p:sp>
      <p:sp>
        <p:nvSpPr>
          <p:cNvPr id="8" name="Footer Placeholder 7"/>
          <p:cNvSpPr>
            <a:spLocks noGrp="1"/>
          </p:cNvSpPr>
          <p:nvPr>
            <p:ph type="ftr" sz="quarter" idx="11"/>
          </p:nvPr>
        </p:nvSpPr>
        <p:spPr/>
        <p:txBody>
          <a:bodyPr/>
          <a:lstStyle/>
          <a:p>
            <a:r>
              <a:rPr lang="en-US" dirty="0"/>
              <a:t>Dr. RAJ KUMAR GOEL          AMCA-0104               UNIT-1</a:t>
            </a:r>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1556333-75AF-41BD-9921-09207B82129D}" type="datetime1">
              <a:rPr lang="en-US" smtClean="0"/>
              <a:pPr/>
              <a:t>11/28/2022</a:t>
            </a:fld>
            <a:endParaRPr lang="en-US" dirty="0"/>
          </a:p>
        </p:txBody>
      </p:sp>
      <p:sp>
        <p:nvSpPr>
          <p:cNvPr id="4" name="Footer Placeholder 3"/>
          <p:cNvSpPr>
            <a:spLocks noGrp="1"/>
          </p:cNvSpPr>
          <p:nvPr>
            <p:ph type="ftr" sz="quarter" idx="11"/>
          </p:nvPr>
        </p:nvSpPr>
        <p:spPr/>
        <p:txBody>
          <a:bodyPr/>
          <a:lstStyle/>
          <a:p>
            <a:r>
              <a:rPr lang="en-US" dirty="0"/>
              <a:t>Dr. RAJ KUMAR GOEL          AMCA-0104               UNIT-1</a:t>
            </a:r>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D71FB-B314-4E78-BCE8-86369F09D3A1}" type="datetime1">
              <a:rPr lang="en-US" smtClean="0"/>
              <a:pPr/>
              <a:t>11/28/2022</a:t>
            </a:fld>
            <a:endParaRPr lang="en-US" dirty="0"/>
          </a:p>
        </p:txBody>
      </p:sp>
      <p:sp>
        <p:nvSpPr>
          <p:cNvPr id="3" name="Footer Placeholder 2"/>
          <p:cNvSpPr>
            <a:spLocks noGrp="1"/>
          </p:cNvSpPr>
          <p:nvPr>
            <p:ph type="ftr" sz="quarter" idx="11"/>
          </p:nvPr>
        </p:nvSpPr>
        <p:spPr/>
        <p:txBody>
          <a:bodyPr/>
          <a:lstStyle/>
          <a:p>
            <a:r>
              <a:rPr lang="en-US" dirty="0"/>
              <a:t>Dr. RAJ KUMAR GOEL          AMCA-0104               UNIT-1</a:t>
            </a:r>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E56E899-17B9-4D12-BF61-666BF9AF3A42}" type="datetime1">
              <a:rPr lang="en-US" smtClean="0"/>
              <a:pPr/>
              <a:t>11/28/2022</a:t>
            </a:fld>
            <a:endParaRPr lang="en-US" dirty="0"/>
          </a:p>
        </p:txBody>
      </p:sp>
      <p:sp>
        <p:nvSpPr>
          <p:cNvPr id="6" name="Footer Placeholder 5"/>
          <p:cNvSpPr>
            <a:spLocks noGrp="1"/>
          </p:cNvSpPr>
          <p:nvPr>
            <p:ph type="ftr" sz="quarter" idx="11"/>
          </p:nvPr>
        </p:nvSpPr>
        <p:spPr/>
        <p:txBody>
          <a:bodyPr/>
          <a:lstStyle/>
          <a:p>
            <a:r>
              <a:rPr lang="en-US" dirty="0"/>
              <a:t>Dr. RAJ KUMAR GOEL          AMCA-0104               UNIT-1</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4EBA7363-94AD-4981-913C-C95F2ABCD180}" type="datetime1">
              <a:rPr lang="en-US" smtClean="0"/>
              <a:pPr/>
              <a:t>11/28/2022</a:t>
            </a:fld>
            <a:endParaRPr lang="en-US" dirty="0"/>
          </a:p>
        </p:txBody>
      </p:sp>
      <p:sp>
        <p:nvSpPr>
          <p:cNvPr id="6" name="Footer Placeholder 5"/>
          <p:cNvSpPr>
            <a:spLocks noGrp="1"/>
          </p:cNvSpPr>
          <p:nvPr>
            <p:ph type="ftr" sz="quarter" idx="11"/>
          </p:nvPr>
        </p:nvSpPr>
        <p:spPr/>
        <p:txBody>
          <a:bodyPr/>
          <a:lstStyle/>
          <a:p>
            <a:r>
              <a:rPr lang="en-US" dirty="0"/>
              <a:t>Dr. RAJ KUMAR GOEL          AMCA-0104               UNIT-1</a:t>
            </a:r>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1A9A87B-A8C1-4398-9D5E-6FDFF38EDE11}" type="datetime1">
              <a:rPr lang="en-US" smtClean="0"/>
              <a:pPr/>
              <a:t>11/28/2022</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Dr. RAJ KUMAR GOEL          AMCA-0104               UNIT-1</a:t>
            </a: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9.png"/><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5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7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3" Type="http://schemas.openxmlformats.org/officeDocument/2006/relationships/hyperlink" Target="https://www.youtube.com/watch?v=CDO28Esqmcg" TargetMode="External"/><Relationship Id="rId2" Type="http://schemas.openxmlformats.org/officeDocument/2006/relationships/hyperlink" Target="https://www.youtube.com/watch?v=yKPD_UkbgXo" TargetMode="External"/><Relationship Id="rId1"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hyperlink" Target="https://www.youtube.com/watch?v=L9X7XXfHYdU&amp;list=PLxCzCOWd7aiHMonh3G6QNKq53C6oNXGrX" TargetMode="External"/><Relationship Id="rId4" Type="http://schemas.openxmlformats.org/officeDocument/2006/relationships/hyperlink" Target="https://www.youtube.com/watch?v=SZu2pchW54Q" TargetMode="External"/></Relationships>
</file>

<file path=ppt/slides/_rels/slide7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www.aktuonline.com/papers/mca-1-sem-computer-organization-and-architecture-rca-104-2018-19.html" TargetMode="Externa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600" y="1"/>
            <a:ext cx="7772400" cy="685799"/>
          </a:xfrm>
        </p:spPr>
        <p:style>
          <a:lnRef idx="1">
            <a:schemeClr val="accent5"/>
          </a:lnRef>
          <a:fillRef idx="2">
            <a:schemeClr val="accent5"/>
          </a:fillRef>
          <a:effectRef idx="1">
            <a:schemeClr val="accent5"/>
          </a:effectRef>
          <a:fontRef idx="minor">
            <a:schemeClr val="dk1"/>
          </a:fontRef>
        </p:style>
        <p:txBody>
          <a:bodyPr>
            <a:noAutofit/>
          </a:bodyPr>
          <a:lstStyle/>
          <a:p>
            <a:r>
              <a:rPr lang="en-US" sz="2400" dirty="0">
                <a:latin typeface="Times New Roman" panose="02020603050405020304" pitchFamily="18" charset="0"/>
                <a:cs typeface="Times New Roman" panose="02020603050405020304" pitchFamily="18" charset="0"/>
              </a:rPr>
              <a:t>Noida Institute of Engineering and Technology, Greater Noida</a:t>
            </a:r>
          </a:p>
        </p:txBody>
      </p:sp>
      <p:sp>
        <p:nvSpPr>
          <p:cNvPr id="3" name="Subtitle 2"/>
          <p:cNvSpPr>
            <a:spLocks noGrp="1"/>
          </p:cNvSpPr>
          <p:nvPr>
            <p:ph type="subTitle" idx="1"/>
          </p:nvPr>
        </p:nvSpPr>
        <p:spPr>
          <a:xfrm>
            <a:off x="1447800" y="914400"/>
            <a:ext cx="6400800" cy="1752600"/>
          </a:xfrm>
        </p:spPr>
        <p:style>
          <a:lnRef idx="2">
            <a:schemeClr val="accent5"/>
          </a:lnRef>
          <a:fillRef idx="1">
            <a:schemeClr val="lt1"/>
          </a:fillRef>
          <a:effectRef idx="0">
            <a:schemeClr val="accent5"/>
          </a:effectRef>
          <a:fontRef idx="minor">
            <a:schemeClr val="dk1"/>
          </a:fontRef>
        </p:style>
        <p:txBody>
          <a:bodyPr>
            <a:normAutofit/>
          </a:bodyPr>
          <a:lstStyle/>
          <a:p>
            <a:pPr marL="514350" indent="-514350"/>
            <a:endParaRPr lang="en-US" sz="2800" b="1" dirty="0">
              <a:latin typeface="Times New Roman" panose="02020603050405020304" pitchFamily="18" charset="0"/>
              <a:cs typeface="Times New Roman" panose="02020603050405020304" pitchFamily="18" charset="0"/>
            </a:endParaRPr>
          </a:p>
          <a:p>
            <a:pPr marL="514350" indent="-514350"/>
            <a:r>
              <a:rPr lang="en-US" b="1" dirty="0">
                <a:solidFill>
                  <a:schemeClr val="tx1"/>
                </a:solidFill>
                <a:latin typeface="Times New Roman" panose="02020603050405020304" pitchFamily="18" charset="0"/>
                <a:cs typeface="Times New Roman" panose="02020603050405020304" pitchFamily="18" charset="0"/>
              </a:rPr>
              <a:t>Introduction</a:t>
            </a:r>
            <a:endParaRPr lang="en-US" sz="2800" b="1" dirty="0">
              <a:solidFill>
                <a:schemeClr val="tx1"/>
              </a:solidFill>
              <a:latin typeface="Times New Roman" panose="02020603050405020304" pitchFamily="18" charset="0"/>
              <a:cs typeface="Times New Roman" panose="02020603050405020304" pitchFamily="18" charset="0"/>
            </a:endParaRPr>
          </a:p>
          <a:p>
            <a:endParaRPr lang="en-US" sz="2800" b="1" dirty="0">
              <a:latin typeface="Times New Roman" panose="02020603050405020304" pitchFamily="18" charset="0"/>
              <a:cs typeface="Times New Roman" panose="02020603050405020304" pitchFamily="18" charset="0"/>
            </a:endParaRPr>
          </a:p>
        </p:txBody>
      </p:sp>
      <p:pic>
        <p:nvPicPr>
          <p:cNvPr id="1026" name="Picture 2" descr="E:\NIET\Project\xLogo11.png.pagespeed.ic.pydHLuCQEZ.png"/>
          <p:cNvPicPr>
            <a:picLocks noChangeAspect="1" noChangeArrowheads="1"/>
          </p:cNvPicPr>
          <p:nvPr/>
        </p:nvPicPr>
        <p:blipFill>
          <a:blip r:embed="rId3"/>
          <a:srcRect/>
          <a:stretch>
            <a:fillRect/>
          </a:stretch>
        </p:blipFill>
        <p:spPr bwMode="auto">
          <a:xfrm>
            <a:off x="0" y="0"/>
            <a:ext cx="1447800" cy="817163"/>
          </a:xfrm>
          <a:prstGeom prst="rect">
            <a:avLst/>
          </a:prstGeom>
          <a:noFill/>
        </p:spPr>
      </p:pic>
      <p:sp>
        <p:nvSpPr>
          <p:cNvPr id="6" name="Subtitle 2"/>
          <p:cNvSpPr txBox="1">
            <a:spLocks/>
          </p:cNvSpPr>
          <p:nvPr/>
        </p:nvSpPr>
        <p:spPr>
          <a:xfrm>
            <a:off x="5410200" y="4876800"/>
            <a:ext cx="3429000" cy="838200"/>
          </a:xfrm>
          <a:prstGeom prst="rect">
            <a:avLst/>
          </a:prstGeom>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400" dirty="0" smtClean="0">
                <a:solidFill>
                  <a:schemeClr val="tx1"/>
                </a:solidFill>
                <a:latin typeface="Times New Roman" panose="02020603050405020304" pitchFamily="18" charset="0"/>
                <a:cs typeface="Times New Roman" panose="02020603050405020304" pitchFamily="18" charset="0"/>
              </a:rPr>
              <a:t>Mr. </a:t>
            </a:r>
            <a:r>
              <a:rPr lang="en-US" sz="2400" dirty="0" err="1" smtClean="0">
                <a:solidFill>
                  <a:schemeClr val="tx1"/>
                </a:solidFill>
                <a:latin typeface="Times New Roman" panose="02020603050405020304" pitchFamily="18" charset="0"/>
                <a:cs typeface="Times New Roman" panose="02020603050405020304" pitchFamily="18" charset="0"/>
              </a:rPr>
              <a:t>Lakshman</a:t>
            </a:r>
            <a:r>
              <a:rPr lang="en-US" sz="2400" dirty="0" smtClean="0">
                <a:solidFill>
                  <a:schemeClr val="tx1"/>
                </a:solidFill>
                <a:latin typeface="Times New Roman" panose="02020603050405020304" pitchFamily="18" charset="0"/>
                <a:cs typeface="Times New Roman" panose="02020603050405020304" pitchFamily="18" charset="0"/>
              </a:rPr>
              <a:t> Singh</a:t>
            </a:r>
            <a:endParaRPr lang="en-US" sz="2400" dirty="0">
              <a:solidFill>
                <a:schemeClr val="tx1"/>
              </a:solidFill>
              <a:latin typeface="Times New Roman" panose="02020603050405020304" pitchFamily="18" charset="0"/>
              <a:cs typeface="Times New Roman" panose="02020603050405020304" pitchFamily="18" charset="0"/>
            </a:endParaRPr>
          </a:p>
        </p:txBody>
      </p:sp>
      <p:pic>
        <p:nvPicPr>
          <p:cNvPr id="1027" name="Picture 3" descr="C:\Users\Manks\Downloads\128_calendar-schedule-credit-mortgage-date-512.png"/>
          <p:cNvPicPr>
            <a:picLocks noChangeAspect="1" noChangeArrowheads="1"/>
          </p:cNvPicPr>
          <p:nvPr/>
        </p:nvPicPr>
        <p:blipFill>
          <a:blip r:embed="rId4" cstate="print"/>
          <a:srcRect/>
          <a:stretch>
            <a:fillRect/>
          </a:stretch>
        </p:blipFill>
        <p:spPr bwMode="auto">
          <a:xfrm flipH="1">
            <a:off x="381000" y="5943600"/>
            <a:ext cx="533400" cy="533400"/>
          </a:xfrm>
          <a:prstGeom prst="rect">
            <a:avLst/>
          </a:prstGeom>
          <a:noFill/>
        </p:spPr>
      </p:pic>
      <p:sp>
        <p:nvSpPr>
          <p:cNvPr id="9" name="Date Placeholder 8"/>
          <p:cNvSpPr>
            <a:spLocks noGrp="1"/>
          </p:cNvSpPr>
          <p:nvPr>
            <p:ph type="dt" sz="half" idx="10"/>
          </p:nvPr>
        </p:nvSpPr>
        <p:spPr>
          <a:xfrm>
            <a:off x="381000" y="6492875"/>
            <a:ext cx="2133600" cy="365125"/>
          </a:xfrm>
        </p:spPr>
        <p:txBody>
          <a:bodyPr/>
          <a:lstStyle/>
          <a:p>
            <a:fld id="{1490799B-A5D0-45AD-87FE-E87AAC9CA688}"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10" name="Slide Number Placeholder 9"/>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a:t>
            </a:fld>
            <a:endParaRPr lang="en-US" dirty="0">
              <a:latin typeface="Times New Roman" panose="02020603050405020304" pitchFamily="18" charset="0"/>
              <a:cs typeface="Times New Roman" panose="02020603050405020304" pitchFamily="18" charset="0"/>
            </a:endParaRPr>
          </a:p>
        </p:txBody>
      </p:sp>
      <p:pic>
        <p:nvPicPr>
          <p:cNvPr id="11" name="Picture 4" descr="C:\Users\Manks\Downloads\speak.png"/>
          <p:cNvPicPr>
            <a:picLocks noChangeAspect="1" noChangeArrowheads="1"/>
          </p:cNvPicPr>
          <p:nvPr/>
        </p:nvPicPr>
        <p:blipFill>
          <a:blip r:embed="rId5" cstate="print"/>
          <a:srcRect/>
          <a:stretch>
            <a:fillRect/>
          </a:stretch>
        </p:blipFill>
        <p:spPr bwMode="auto">
          <a:xfrm>
            <a:off x="6553200" y="3298825"/>
            <a:ext cx="1524000" cy="1524000"/>
          </a:xfrm>
          <a:prstGeom prst="rect">
            <a:avLst/>
          </a:prstGeom>
          <a:noFill/>
        </p:spPr>
      </p:pic>
      <p:sp>
        <p:nvSpPr>
          <p:cNvPr id="12" name="Subtitle 2"/>
          <p:cNvSpPr txBox="1">
            <a:spLocks/>
          </p:cNvSpPr>
          <p:nvPr/>
        </p:nvSpPr>
        <p:spPr>
          <a:xfrm>
            <a:off x="152400" y="2971800"/>
            <a:ext cx="2057400" cy="533400"/>
          </a:xfrm>
          <a:prstGeom prst="rect">
            <a:avLst/>
          </a:prstGeom>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5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Unit:</a:t>
            </a:r>
            <a:r>
              <a:rPr kumimoji="0" lang="en-US" sz="2500" b="0" i="0" u="none" strike="noStrike" kern="1200" cap="none" spc="0" normalizeH="0" noProof="0" dirty="0">
                <a:ln>
                  <a:noFill/>
                </a:ln>
                <a:solidFill>
                  <a:schemeClr val="tx1"/>
                </a:solidFill>
                <a:effectLst/>
                <a:uLnTx/>
                <a:uFillTx/>
                <a:latin typeface="Times New Roman" panose="02020603050405020304" pitchFamily="18" charset="0"/>
                <a:cs typeface="Times New Roman" panose="02020603050405020304" pitchFamily="18" charset="0"/>
              </a:rPr>
              <a:t> 1</a:t>
            </a:r>
            <a:endParaRPr kumimoji="0" lang="en-US" sz="25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sp>
        <p:nvSpPr>
          <p:cNvPr id="13" name="Footer Placeholder 12"/>
          <p:cNvSpPr>
            <a:spLocks noGrp="1"/>
          </p:cNvSpPr>
          <p:nvPr>
            <p:ph type="ftr" sz="quarter" idx="11"/>
          </p:nvPr>
        </p:nvSpPr>
        <p:spPr>
          <a:xfrm>
            <a:off x="2286000" y="6248400"/>
            <a:ext cx="5029200" cy="365125"/>
          </a:xfrm>
        </p:spPr>
        <p:txBody>
          <a:bodyPr/>
          <a:lstStyle/>
          <a:p>
            <a:pPr lvl="0"/>
            <a:r>
              <a:rPr lang="en-US" dirty="0">
                <a:solidFill>
                  <a:schemeClr val="tx1"/>
                </a:solidFill>
                <a:latin typeface="Times New Roman" panose="02020603050405020304" pitchFamily="18" charset="0"/>
                <a:cs typeface="Times New Roman" panose="02020603050405020304" pitchFamily="18" charset="0"/>
              </a:rPr>
              <a:t>Mr. Lakshman Singh</a:t>
            </a:r>
          </a:p>
          <a:p>
            <a:r>
              <a:rPr lang="en-US" dirty="0" smtClean="0">
                <a:latin typeface="Times New Roman" panose="02020603050405020304" pitchFamily="18" charset="0"/>
                <a:cs typeface="Times New Roman" panose="02020603050405020304" pitchFamily="18" charset="0"/>
              </a:rPr>
              <a:t>AMCA-0104               </a:t>
            </a:r>
            <a:r>
              <a:rPr lang="en-US" dirty="0">
                <a:latin typeface="Times New Roman" panose="02020603050405020304" pitchFamily="18" charset="0"/>
                <a:cs typeface="Times New Roman" panose="02020603050405020304" pitchFamily="18" charset="0"/>
              </a:rPr>
              <a:t>UNIT-1</a:t>
            </a:r>
          </a:p>
        </p:txBody>
      </p:sp>
      <p:sp>
        <p:nvSpPr>
          <p:cNvPr id="14" name="Subtitle 2"/>
          <p:cNvSpPr txBox="1">
            <a:spLocks/>
          </p:cNvSpPr>
          <p:nvPr/>
        </p:nvSpPr>
        <p:spPr>
          <a:xfrm>
            <a:off x="152400" y="3810000"/>
            <a:ext cx="4191000" cy="838200"/>
          </a:xfrm>
          <a:prstGeom prst="rect">
            <a:avLst/>
          </a:prstGeom>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lang="en-US" sz="2000" dirty="0">
                <a:solidFill>
                  <a:schemeClr val="tx1"/>
                </a:solidFill>
                <a:latin typeface="Times New Roman" panose="02020603050405020304" pitchFamily="18" charset="0"/>
                <a:cs typeface="Times New Roman" panose="02020603050405020304" pitchFamily="18" charset="0"/>
              </a:rPr>
              <a:t>COMPUTER SYSTEM ORGANIZATION (AMCA 0104)</a:t>
            </a:r>
            <a:endParaRPr kumimoji="0" lang="en-US" sz="20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sp>
        <p:nvSpPr>
          <p:cNvPr id="15" name="Subtitle 2"/>
          <p:cNvSpPr txBox="1">
            <a:spLocks/>
          </p:cNvSpPr>
          <p:nvPr/>
        </p:nvSpPr>
        <p:spPr>
          <a:xfrm>
            <a:off x="152400" y="4876800"/>
            <a:ext cx="4191000" cy="838200"/>
          </a:xfrm>
          <a:prstGeom prst="rect">
            <a:avLst/>
          </a:prstGeom>
        </p:spPr>
        <p:style>
          <a:lnRef idx="2">
            <a:schemeClr val="accent5"/>
          </a:lnRef>
          <a:fillRef idx="1">
            <a:schemeClr val="lt1"/>
          </a:fillRef>
          <a:effectRef idx="0">
            <a:schemeClr val="accent5"/>
          </a:effectRef>
          <a:fontRef idx="minor">
            <a:schemeClr val="dk1"/>
          </a:fontRef>
        </p:style>
        <p:txBody>
          <a:bodyPr vert="horz" lIns="91440" tIns="45720" rIns="91440" bIns="45720" rtlCol="0">
            <a:normAutofit/>
          </a:body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20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rPr>
              <a:t>MCA-I SEM</a:t>
            </a:r>
          </a:p>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endParaRPr kumimoji="0" lang="en-US" sz="2000" b="0" i="0" u="none" strike="noStrike" kern="1200" cap="none" spc="0" normalizeH="0" baseline="0" noProof="0" dirty="0">
              <a:ln>
                <a:noFill/>
              </a:ln>
              <a:solidFill>
                <a:schemeClr val="tx1"/>
              </a:solidFill>
              <a:effectLst/>
              <a:uLnTx/>
              <a:uFillTx/>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817163"/>
            <a:ext cx="8839200" cy="5539187"/>
          </a:xfrm>
        </p:spPr>
        <p:txBody>
          <a:bodyPr>
            <a:normAutofit fontScale="92500"/>
          </a:bodyPr>
          <a:lstStyle/>
          <a:p>
            <a:pPr>
              <a:buNone/>
            </a:pPr>
            <a:r>
              <a:rPr lang="en-US" sz="2800" dirty="0">
                <a:latin typeface="Times New Roman" panose="02020603050405020304" pitchFamily="18" charset="0"/>
                <a:cs typeface="Times New Roman" panose="02020603050405020304" pitchFamily="18" charset="0"/>
              </a:rPr>
              <a:t>		</a:t>
            </a:r>
            <a:r>
              <a:rPr lang="en-US" sz="2600" b="1" dirty="0">
                <a:latin typeface="Arial Black" panose="020B0A04020102020204" pitchFamily="34" charset="0"/>
                <a:cs typeface="Times New Roman" panose="02020603050405020304" pitchFamily="18" charset="0"/>
              </a:rPr>
              <a:t> Digital Computer (Definition):</a:t>
            </a:r>
          </a:p>
          <a:p>
            <a:pPr marL="514350" indent="-514350"/>
            <a:endParaRPr lang="en-US" sz="28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An electronic computer in which the input is discrete rather than continuous, consisting of combinations of numbers, letters, and other characters written in an appropriate programming language and represented internally in binary notation.</a:t>
            </a:r>
          </a:p>
          <a:p>
            <a:pPr algn="just">
              <a:buFont typeface="Wingdings" panose="05000000000000000000" pitchFamily="2" charset="2"/>
              <a:buChar char="Ø"/>
            </a:pPr>
            <a:endParaRPr lang="en-US" sz="26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Capable of solving problems by processing information in discrete form</a:t>
            </a:r>
            <a:r>
              <a:rPr lang="en-US" sz="2600" dirty="0" smtClean="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The first electronic digital computer was developed in the late 1940s and was used primarily for numerical computations. By convention, the digital computers use the binary number system, which has two digits: 0 and 1. A binary digit is called a bit.</a:t>
            </a:r>
          </a:p>
        </p:txBody>
      </p:sp>
      <p:sp>
        <p:nvSpPr>
          <p:cNvPr id="4" name="Date Placeholder 3"/>
          <p:cNvSpPr>
            <a:spLocks noGrp="1"/>
          </p:cNvSpPr>
          <p:nvPr>
            <p:ph type="dt" sz="half" idx="10"/>
          </p:nvPr>
        </p:nvSpPr>
        <p:spPr>
          <a:xfrm>
            <a:off x="457199" y="6356350"/>
            <a:ext cx="2257887" cy="365125"/>
          </a:xfrm>
        </p:spPr>
        <p:txBody>
          <a:bodyPr/>
          <a:lstStyle/>
          <a:p>
            <a:fld id="{6C042F48-B25F-44CA-B9FF-21DDAA5A41C8}"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599" y="6356350"/>
            <a:ext cx="5322163"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a:xfrm>
            <a:off x="6553199" y="6356350"/>
            <a:ext cx="2257887" cy="365125"/>
          </a:xfrm>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10</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599" y="0"/>
            <a:ext cx="8225161"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dirty="0">
                <a:latin typeface="Times New Roman" panose="02020603050405020304" pitchFamily="18" charset="0"/>
                <a:cs typeface="Times New Roman" panose="02020603050405020304" pitchFamily="18" charset="0"/>
              </a:rPr>
              <a:t>Introduction (CO1)</a:t>
            </a:r>
            <a:endParaRPr kumimoji="0" lang="en-US" sz="240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532138" cy="817163"/>
          </a:xfrm>
          <a:prstGeom prst="rect">
            <a:avLst/>
          </a:prstGeom>
          <a:noFill/>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 y="76200"/>
            <a:ext cx="8915400" cy="6280150"/>
          </a:xfrm>
        </p:spPr>
        <p:txBody>
          <a:bodyPr>
            <a:normAutofit/>
          </a:bodyPr>
          <a:lstStyle/>
          <a:p>
            <a:pPr algn="just"/>
            <a:r>
              <a:rPr lang="en-US" sz="2800" dirty="0"/>
              <a:t>A computer system is subdivided into two </a:t>
            </a:r>
            <a:r>
              <a:rPr lang="en-US" sz="2800" dirty="0" smtClean="0"/>
              <a:t>functional </a:t>
            </a:r>
            <a:r>
              <a:rPr lang="en-US" sz="2800" dirty="0"/>
              <a:t>entities: Hardware and Software</a:t>
            </a:r>
            <a:r>
              <a:rPr lang="en-US" sz="2800" dirty="0" smtClean="0"/>
              <a:t>.</a:t>
            </a:r>
          </a:p>
          <a:p>
            <a:pPr algn="just"/>
            <a:r>
              <a:rPr lang="en-US" sz="2800" dirty="0"/>
              <a:t>The hardware consists of all the electronic components and electromechanical devices that comprise the physical entity of the device.</a:t>
            </a:r>
          </a:p>
          <a:p>
            <a:pPr algn="just"/>
            <a:r>
              <a:rPr lang="en-US" sz="2800" dirty="0"/>
              <a:t>The software of the computer consists of the instructions and data that the computer manipulates to perform various data-processing tasks</a:t>
            </a:r>
            <a:r>
              <a:rPr lang="en-US" dirty="0"/>
              <a:t>.</a:t>
            </a:r>
          </a:p>
          <a:p>
            <a:endParaRPr lang="en-IN" dirty="0"/>
          </a:p>
        </p:txBody>
      </p:sp>
      <p:sp>
        <p:nvSpPr>
          <p:cNvPr id="4" name="Date Placeholder 3"/>
          <p:cNvSpPr>
            <a:spLocks noGrp="1"/>
          </p:cNvSpPr>
          <p:nvPr>
            <p:ph type="dt" sz="half" idx="10"/>
          </p:nvPr>
        </p:nvSpPr>
        <p:spPr/>
        <p:txBody>
          <a:bodyPr/>
          <a:lstStyle/>
          <a:p>
            <a:fld id="{8452D071-F2EE-4426-A6BF-E4FD936150A7}" type="datetime1">
              <a:rPr lang="en-US" smtClean="0"/>
              <a:pPr/>
              <a:t>11/28/2022</a:t>
            </a:fld>
            <a:endParaRPr lang="en-US" dirty="0"/>
          </a:p>
        </p:txBody>
      </p:sp>
      <p:sp>
        <p:nvSpPr>
          <p:cNvPr id="5" name="Footer Placeholder 4"/>
          <p:cNvSpPr>
            <a:spLocks noGrp="1"/>
          </p:cNvSpPr>
          <p:nvPr>
            <p:ph type="ftr" sz="quarter" idx="11"/>
          </p:nvPr>
        </p:nvSpPr>
        <p:spPr/>
        <p:txBody>
          <a:bodyPr/>
          <a:lstStyle/>
          <a:p>
            <a:r>
              <a:rPr lang="en-US" smtClean="0"/>
              <a:t>Dr. RAJ KUMAR GOEL          AMCA-0104               UNIT-1</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11</a:t>
            </a:fld>
            <a:endParaRPr lang="en-US" dirty="0"/>
          </a:p>
        </p:txBody>
      </p:sp>
    </p:spTree>
    <p:extLst>
      <p:ext uri="{BB962C8B-B14F-4D97-AF65-F5344CB8AC3E}">
        <p14:creationId xmlns:p14="http://schemas.microsoft.com/office/powerpoint/2010/main" val="214021026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IN"/>
          </a:p>
        </p:txBody>
      </p:sp>
      <p:sp>
        <p:nvSpPr>
          <p:cNvPr id="3" name="Content Placeholder 2"/>
          <p:cNvSpPr>
            <a:spLocks noGrp="1"/>
          </p:cNvSpPr>
          <p:nvPr>
            <p:ph idx="1"/>
          </p:nvPr>
        </p:nvSpPr>
        <p:spPr/>
        <p:txBody>
          <a:bodyPr/>
          <a:lstStyle/>
          <a:p>
            <a:endParaRPr lang="en-IN"/>
          </a:p>
        </p:txBody>
      </p:sp>
      <p:sp>
        <p:nvSpPr>
          <p:cNvPr id="4" name="Date Placeholder 3"/>
          <p:cNvSpPr>
            <a:spLocks noGrp="1"/>
          </p:cNvSpPr>
          <p:nvPr>
            <p:ph type="dt" sz="half" idx="10"/>
          </p:nvPr>
        </p:nvSpPr>
        <p:spPr/>
        <p:txBody>
          <a:bodyPr/>
          <a:lstStyle/>
          <a:p>
            <a:fld id="{8452D071-F2EE-4426-A6BF-E4FD936150A7}" type="datetime1">
              <a:rPr lang="en-US" smtClean="0"/>
              <a:pPr/>
              <a:t>11/28/2022</a:t>
            </a:fld>
            <a:endParaRPr lang="en-US" dirty="0"/>
          </a:p>
        </p:txBody>
      </p:sp>
      <p:sp>
        <p:nvSpPr>
          <p:cNvPr id="5" name="Footer Placeholder 4"/>
          <p:cNvSpPr>
            <a:spLocks noGrp="1"/>
          </p:cNvSpPr>
          <p:nvPr>
            <p:ph type="ftr" sz="quarter" idx="11"/>
          </p:nvPr>
        </p:nvSpPr>
        <p:spPr/>
        <p:txBody>
          <a:bodyPr/>
          <a:lstStyle/>
          <a:p>
            <a:r>
              <a:rPr lang="en-US" smtClean="0"/>
              <a:t>Dr. RAJ KUMAR GOEL          AMCA-0104               UNIT-1</a:t>
            </a:r>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12</a:t>
            </a:fld>
            <a:endParaRPr lang="en-US" dirty="0"/>
          </a:p>
        </p:txBody>
      </p:sp>
      <p:pic>
        <p:nvPicPr>
          <p:cNvPr id="1026" name="Picture 2" descr="Digital Computer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7072" y="159545"/>
            <a:ext cx="8609855" cy="60817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262805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0" y="152400"/>
            <a:ext cx="9067800" cy="6203950"/>
          </a:xfrm>
        </p:spPr>
        <p:txBody>
          <a:bodyPr>
            <a:normAutofit fontScale="92500" lnSpcReduction="10000"/>
          </a:bodyPr>
          <a:lstStyle/>
          <a:p>
            <a:pPr algn="just"/>
            <a:r>
              <a:rPr lang="en-US" dirty="0"/>
              <a:t>The Central Processing Unit (CPU) contains an arithmetic and logic unit for manipulating data, a number of registers for storing data, and a control circuit for fetching and executing instructions.</a:t>
            </a:r>
          </a:p>
          <a:p>
            <a:pPr algn="just"/>
            <a:r>
              <a:rPr lang="en-US" dirty="0"/>
              <a:t>The memory unit of a digital computer contains storage for instructions and data.</a:t>
            </a:r>
          </a:p>
          <a:p>
            <a:pPr algn="just"/>
            <a:r>
              <a:rPr lang="en-US" dirty="0"/>
              <a:t>The Random Access Memory (RAM) for real-time processing of the data.</a:t>
            </a:r>
          </a:p>
          <a:p>
            <a:pPr algn="just"/>
            <a:r>
              <a:rPr lang="en-US" dirty="0"/>
              <a:t>The Input-Output devices for generating inputs from the user and displaying the final results to the user.</a:t>
            </a:r>
          </a:p>
          <a:p>
            <a:pPr algn="just"/>
            <a:r>
              <a:rPr lang="en-US" dirty="0"/>
              <a:t>The Input-Output devices connected to the computer include the keyboard, mouse, terminals, magnetic disk drives, and other communication devices.</a:t>
            </a:r>
          </a:p>
          <a:p>
            <a:endParaRPr lang="en-IN" dirty="0"/>
          </a:p>
        </p:txBody>
      </p:sp>
      <p:sp>
        <p:nvSpPr>
          <p:cNvPr id="4" name="Date Placeholder 3"/>
          <p:cNvSpPr>
            <a:spLocks noGrp="1"/>
          </p:cNvSpPr>
          <p:nvPr>
            <p:ph type="dt" sz="half" idx="10"/>
          </p:nvPr>
        </p:nvSpPr>
        <p:spPr/>
        <p:txBody>
          <a:bodyPr/>
          <a:lstStyle/>
          <a:p>
            <a:fld id="{8452D071-F2EE-4426-A6BF-E4FD936150A7}" type="datetime1">
              <a:rPr lang="en-US" smtClean="0"/>
              <a:pPr/>
              <a:t>11/28/2022</a:t>
            </a:fld>
            <a:endParaRPr lang="en-US" dirty="0"/>
          </a:p>
        </p:txBody>
      </p:sp>
      <p:sp>
        <p:nvSpPr>
          <p:cNvPr id="6" name="Slide Number Placeholder 5"/>
          <p:cNvSpPr>
            <a:spLocks noGrp="1"/>
          </p:cNvSpPr>
          <p:nvPr>
            <p:ph type="sldNum" sz="quarter" idx="12"/>
          </p:nvPr>
        </p:nvSpPr>
        <p:spPr/>
        <p:txBody>
          <a:bodyPr/>
          <a:lstStyle/>
          <a:p>
            <a:fld id="{B6F15528-21DE-4FAA-801E-634DDDAF4B2B}" type="slidenum">
              <a:rPr lang="en-US" smtClean="0"/>
              <a:pPr/>
              <a:t>13</a:t>
            </a:fld>
            <a:endParaRPr lang="en-US" dirty="0"/>
          </a:p>
        </p:txBody>
      </p:sp>
    </p:spTree>
    <p:extLst>
      <p:ext uri="{BB962C8B-B14F-4D97-AF65-F5344CB8AC3E}">
        <p14:creationId xmlns:p14="http://schemas.microsoft.com/office/powerpoint/2010/main" val="23240315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90600"/>
            <a:ext cx="8305800" cy="5234386"/>
          </a:xfrm>
        </p:spPr>
        <p:txBody>
          <a:bodyPr>
            <a:normAutofit fontScale="55000" lnSpcReduction="20000"/>
          </a:bodyPr>
          <a:lstStyle/>
          <a:p>
            <a:pPr>
              <a:buNone/>
            </a:pPr>
            <a:r>
              <a:rPr lang="en-US" sz="2800" dirty="0">
                <a:latin typeface="Times New Roman" panose="02020603050405020304" pitchFamily="18" charset="0"/>
                <a:cs typeface="Times New Roman" panose="02020603050405020304" pitchFamily="18" charset="0"/>
              </a:rPr>
              <a:t>		</a:t>
            </a:r>
            <a:r>
              <a:rPr lang="en-US" sz="3400" b="1" dirty="0">
                <a:latin typeface="Times New Roman" panose="02020603050405020304" pitchFamily="18" charset="0"/>
                <a:cs typeface="Times New Roman" panose="02020603050405020304" pitchFamily="18" charset="0"/>
              </a:rPr>
              <a:t> </a:t>
            </a:r>
            <a:r>
              <a:rPr lang="en-US" sz="4400" b="1" dirty="0">
                <a:latin typeface="Times New Roman" panose="02020603050405020304" pitchFamily="18" charset="0"/>
                <a:cs typeface="Times New Roman" panose="02020603050405020304" pitchFamily="18" charset="0"/>
              </a:rPr>
              <a:t>Number System (Definition):</a:t>
            </a:r>
          </a:p>
          <a:p>
            <a:pPr>
              <a:buFont typeface="Wingdings" panose="05000000000000000000" pitchFamily="2" charset="2"/>
              <a:buChar char="Ø"/>
            </a:pPr>
            <a:endParaRPr lang="en-US" sz="4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4400" dirty="0">
                <a:latin typeface="Times New Roman" panose="02020603050405020304" pitchFamily="18" charset="0"/>
                <a:cs typeface="Times New Roman" panose="02020603050405020304" pitchFamily="18" charset="0"/>
              </a:rPr>
              <a:t>A number system of base, or radix, r is a system that uses distinct symbols for r digits.</a:t>
            </a:r>
          </a:p>
          <a:p>
            <a:pPr algn="just">
              <a:buFont typeface="Wingdings" panose="05000000000000000000" pitchFamily="2" charset="2"/>
              <a:buChar char="Ø"/>
            </a:pPr>
            <a:endParaRPr lang="en-US" sz="4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4400" dirty="0">
                <a:latin typeface="Times New Roman" panose="02020603050405020304" pitchFamily="18" charset="0"/>
                <a:cs typeface="Times New Roman" panose="02020603050405020304" pitchFamily="18" charset="0"/>
              </a:rPr>
              <a:t>Numbers are represented by a string of digit symbols.</a:t>
            </a:r>
          </a:p>
          <a:p>
            <a:pPr algn="just">
              <a:buFont typeface="Wingdings" panose="05000000000000000000" pitchFamily="2" charset="2"/>
              <a:buChar char="Ø"/>
            </a:pPr>
            <a:endParaRPr lang="en-US" sz="4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4400" dirty="0">
                <a:latin typeface="Times New Roman" panose="02020603050405020304" pitchFamily="18" charset="0"/>
                <a:cs typeface="Times New Roman" panose="02020603050405020304" pitchFamily="18" charset="0"/>
              </a:rPr>
              <a:t>For example- The decimal number system in everyday use employs the radix 10 system. The 10 symbols are 0,1,2,3,4,5,6,7,8, and 9. </a:t>
            </a:r>
          </a:p>
          <a:p>
            <a:pPr algn="just">
              <a:buFont typeface="Wingdings" panose="05000000000000000000" pitchFamily="2" charset="2"/>
              <a:buChar char="Ø"/>
            </a:pPr>
            <a:endParaRPr lang="en-US" sz="4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4400" dirty="0">
                <a:latin typeface="Times New Roman" panose="02020603050405020304" pitchFamily="18" charset="0"/>
                <a:cs typeface="Times New Roman" panose="02020603050405020304" pitchFamily="18" charset="0"/>
              </a:rPr>
              <a:t>The string of digits 724.5 is interpreted to represent the quantity</a:t>
            </a:r>
          </a:p>
          <a:p>
            <a:pPr marL="0" indent="0" algn="just">
              <a:buNone/>
            </a:pPr>
            <a:r>
              <a:rPr lang="en-US" sz="4400" dirty="0">
                <a:latin typeface="Times New Roman" panose="02020603050405020304" pitchFamily="18" charset="0"/>
                <a:cs typeface="Times New Roman" panose="02020603050405020304" pitchFamily="18" charset="0"/>
              </a:rPr>
              <a:t>	7 X 10</a:t>
            </a:r>
            <a:r>
              <a:rPr lang="en-US" sz="4400" baseline="30000" dirty="0">
                <a:latin typeface="Times New Roman" panose="02020603050405020304" pitchFamily="18" charset="0"/>
                <a:cs typeface="Times New Roman" panose="02020603050405020304" pitchFamily="18" charset="0"/>
              </a:rPr>
              <a:t>2</a:t>
            </a:r>
            <a:r>
              <a:rPr lang="en-US" sz="4400" dirty="0">
                <a:latin typeface="Times New Roman" panose="02020603050405020304" pitchFamily="18" charset="0"/>
                <a:cs typeface="Times New Roman" panose="02020603050405020304" pitchFamily="18" charset="0"/>
              </a:rPr>
              <a:t> + 2 X 10</a:t>
            </a:r>
            <a:r>
              <a:rPr lang="en-US" sz="4400" baseline="30000" dirty="0">
                <a:latin typeface="Times New Roman" panose="02020603050405020304" pitchFamily="18" charset="0"/>
                <a:cs typeface="Times New Roman" panose="02020603050405020304" pitchFamily="18" charset="0"/>
              </a:rPr>
              <a:t>1 </a:t>
            </a:r>
            <a:r>
              <a:rPr lang="en-US" sz="4400" dirty="0">
                <a:latin typeface="Times New Roman" panose="02020603050405020304" pitchFamily="18" charset="0"/>
                <a:cs typeface="Times New Roman" panose="02020603050405020304" pitchFamily="18" charset="0"/>
              </a:rPr>
              <a:t>+ 4 X 10</a:t>
            </a:r>
            <a:r>
              <a:rPr lang="en-US" sz="4400" baseline="30000" dirty="0">
                <a:latin typeface="Times New Roman" panose="02020603050405020304" pitchFamily="18" charset="0"/>
                <a:cs typeface="Times New Roman" panose="02020603050405020304" pitchFamily="18" charset="0"/>
              </a:rPr>
              <a:t>0 </a:t>
            </a:r>
            <a:r>
              <a:rPr lang="en-US" sz="4400" dirty="0">
                <a:latin typeface="Times New Roman" panose="02020603050405020304" pitchFamily="18" charset="0"/>
                <a:cs typeface="Times New Roman" panose="02020603050405020304" pitchFamily="18" charset="0"/>
              </a:rPr>
              <a:t>+ 5 X 10</a:t>
            </a:r>
            <a:r>
              <a:rPr lang="en-US" sz="4400" baseline="30000" dirty="0">
                <a:latin typeface="Times New Roman" panose="02020603050405020304" pitchFamily="18" charset="0"/>
                <a:cs typeface="Times New Roman" panose="02020603050405020304" pitchFamily="18" charset="0"/>
              </a:rPr>
              <a:t>-1</a:t>
            </a:r>
            <a:r>
              <a:rPr lang="en-US" sz="4400" dirty="0">
                <a:latin typeface="Times New Roman" panose="02020603050405020304" pitchFamily="18" charset="0"/>
                <a:cs typeface="Times New Roman" panose="02020603050405020304" pitchFamily="18" charset="0"/>
              </a:rPr>
              <a:t> </a:t>
            </a:r>
          </a:p>
          <a:p>
            <a:endParaRPr lang="en-US" sz="31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6C042F48-B25F-44CA-B9FF-21DDAA5A41C8}"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14</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dirty="0">
                <a:latin typeface="Times New Roman" panose="02020603050405020304" pitchFamily="18" charset="0"/>
                <a:cs typeface="Times New Roman" panose="02020603050405020304" pitchFamily="18" charset="0"/>
              </a:rPr>
              <a:t>Introduction (CO1)</a:t>
            </a:r>
            <a:endParaRPr kumimoji="0" lang="en-US" sz="240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14401"/>
            <a:ext cx="8458200" cy="4419600"/>
          </a:xfrm>
        </p:spPr>
        <p:txBody>
          <a:bodyPr>
            <a:noAutofit/>
          </a:bodyPr>
          <a:lstStyle/>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Unsigned numbers don’t have any sign, these can contain only magnitude of the number. </a:t>
            </a: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So, representation of unsigned binary numbers are all positive numbers only. </a:t>
            </a: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For example, representation of positive decimal numbers are positive by default. We always assume that there is a positive sign symbol in front of every number.</a:t>
            </a:r>
          </a:p>
        </p:txBody>
      </p:sp>
      <p:sp>
        <p:nvSpPr>
          <p:cNvPr id="4" name="Date Placeholder 3"/>
          <p:cNvSpPr>
            <a:spLocks noGrp="1"/>
          </p:cNvSpPr>
          <p:nvPr>
            <p:ph type="dt" sz="half" idx="10"/>
          </p:nvPr>
        </p:nvSpPr>
        <p:spPr/>
        <p:txBody>
          <a:bodyPr/>
          <a:lstStyle/>
          <a:p>
            <a:fld id="{A46C93D5-B309-482E-9B7A-77E3EFC2CDBA}"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15</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dirty="0">
                <a:latin typeface="Times New Roman" panose="02020603050405020304" pitchFamily="18" charset="0"/>
                <a:cs typeface="Times New Roman" panose="02020603050405020304" pitchFamily="18" charset="0"/>
              </a:rPr>
              <a:t>Unsigned Numbers (CO1)</a:t>
            </a:r>
            <a:endParaRPr lang="en-US" sz="2400" dirty="0">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3"/>
          <a:srcRect/>
          <a:stretch>
            <a:fillRect/>
          </a:stretch>
        </p:blipFill>
        <p:spPr bwMode="auto">
          <a:xfrm>
            <a:off x="0" y="0"/>
            <a:ext cx="1447800" cy="817163"/>
          </a:xfrm>
          <a:prstGeom prst="rect">
            <a:avLst/>
          </a:prstGeom>
          <a:noFill/>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914401"/>
            <a:ext cx="8382000" cy="4419600"/>
          </a:xfrm>
        </p:spPr>
        <p:txBody>
          <a:bodyPr>
            <a:noAutofit/>
          </a:bodyPr>
          <a:lstStyle/>
          <a:p>
            <a:pPr>
              <a:buFont typeface="Wingdings" panose="05000000000000000000" pitchFamily="2" charset="2"/>
              <a:buChar char="Ø"/>
            </a:pPr>
            <a:r>
              <a:rPr lang="en-US" sz="2400" b="1" dirty="0">
                <a:latin typeface="Times New Roman" panose="02020603050405020304" pitchFamily="18" charset="0"/>
                <a:cs typeface="Times New Roman" panose="02020603050405020304" pitchFamily="18" charset="0"/>
              </a:rPr>
              <a:t>Example-1: </a:t>
            </a:r>
            <a:r>
              <a:rPr lang="en-US" sz="2400" dirty="0">
                <a:latin typeface="Times New Roman" panose="02020603050405020304" pitchFamily="18" charset="0"/>
                <a:cs typeface="Times New Roman" panose="02020603050405020304" pitchFamily="18" charset="0"/>
              </a:rPr>
              <a:t>Represent decimal number 92 in unsigned binary number.</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Simply convert it into Binary number, it contains only magnitude of the given number.</a:t>
            </a:r>
            <a:br>
              <a:rPr lang="en-US" sz="2400" dirty="0">
                <a:latin typeface="Times New Roman" panose="02020603050405020304" pitchFamily="18" charset="0"/>
                <a:cs typeface="Times New Roman" panose="02020603050405020304" pitchFamily="18" charset="0"/>
              </a:rPr>
            </a:br>
            <a:r>
              <a:rPr lang="en-US" sz="2400" dirty="0">
                <a:latin typeface="Times New Roman" panose="02020603050405020304" pitchFamily="18" charset="0"/>
                <a:cs typeface="Times New Roman" panose="02020603050405020304" pitchFamily="18" charset="0"/>
              </a:rPr>
              <a:t>= (92)</a:t>
            </a:r>
            <a:r>
              <a:rPr lang="en-US" sz="2400" baseline="-25000" dirty="0">
                <a:latin typeface="Times New Roman" panose="02020603050405020304" pitchFamily="18" charset="0"/>
                <a:cs typeface="Times New Roman" panose="02020603050405020304" pitchFamily="18" charset="0"/>
              </a:rPr>
              <a:t>10 </a:t>
            </a:r>
            <a:r>
              <a:rPr lang="en-US" sz="2400" dirty="0">
                <a:latin typeface="Times New Roman" panose="02020603050405020304" pitchFamily="18" charset="0"/>
                <a:cs typeface="Times New Roman" panose="02020603050405020304" pitchFamily="18" charset="0"/>
              </a:rPr>
              <a:t>= (1x2</a:t>
            </a:r>
            <a:r>
              <a:rPr lang="en-US" sz="2400" baseline="30000" dirty="0">
                <a:latin typeface="Times New Roman" panose="02020603050405020304" pitchFamily="18" charset="0"/>
                <a:cs typeface="Times New Roman" panose="02020603050405020304" pitchFamily="18" charset="0"/>
              </a:rPr>
              <a:t>6</a:t>
            </a:r>
            <a:r>
              <a:rPr lang="en-US" sz="2400" dirty="0">
                <a:latin typeface="Times New Roman" panose="02020603050405020304" pitchFamily="18" charset="0"/>
                <a:cs typeface="Times New Roman" panose="02020603050405020304" pitchFamily="18" charset="0"/>
              </a:rPr>
              <a:t>+0x2</a:t>
            </a:r>
            <a:r>
              <a:rPr lang="en-US" sz="2400" baseline="30000" dirty="0">
                <a:latin typeface="Times New Roman" panose="02020603050405020304" pitchFamily="18" charset="0"/>
                <a:cs typeface="Times New Roman" panose="02020603050405020304" pitchFamily="18" charset="0"/>
              </a:rPr>
              <a:t>5</a:t>
            </a:r>
            <a:r>
              <a:rPr lang="en-US" sz="2400" dirty="0">
                <a:latin typeface="Times New Roman" panose="02020603050405020304" pitchFamily="18" charset="0"/>
                <a:cs typeface="Times New Roman" panose="02020603050405020304" pitchFamily="18" charset="0"/>
              </a:rPr>
              <a:t>+1x2</a:t>
            </a:r>
            <a:r>
              <a:rPr lang="en-US" sz="2400" baseline="30000" dirty="0">
                <a:latin typeface="Times New Roman" panose="02020603050405020304" pitchFamily="18" charset="0"/>
                <a:cs typeface="Times New Roman" panose="02020603050405020304" pitchFamily="18" charset="0"/>
              </a:rPr>
              <a:t>4</a:t>
            </a:r>
            <a:r>
              <a:rPr lang="en-US" sz="2400" dirty="0">
                <a:latin typeface="Times New Roman" panose="02020603050405020304" pitchFamily="18" charset="0"/>
                <a:cs typeface="Times New Roman" panose="02020603050405020304" pitchFamily="18" charset="0"/>
              </a:rPr>
              <a:t>+1x2</a:t>
            </a:r>
            <a:r>
              <a:rPr lang="en-US" sz="2400" baseline="30000" dirty="0">
                <a:latin typeface="Times New Roman" panose="02020603050405020304" pitchFamily="18" charset="0"/>
                <a:cs typeface="Times New Roman" panose="02020603050405020304" pitchFamily="18" charset="0"/>
              </a:rPr>
              <a:t>3</a:t>
            </a:r>
            <a:r>
              <a:rPr lang="en-US" sz="2400" dirty="0">
                <a:latin typeface="Times New Roman" panose="02020603050405020304" pitchFamily="18" charset="0"/>
                <a:cs typeface="Times New Roman" panose="02020603050405020304" pitchFamily="18" charset="0"/>
              </a:rPr>
              <a:t>+1x2</a:t>
            </a:r>
            <a:r>
              <a:rPr lang="en-US" sz="2400" baseline="30000" dirty="0">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+0x2</a:t>
            </a:r>
            <a:r>
              <a:rPr lang="en-US" sz="2400" baseline="300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+0x2</a:t>
            </a:r>
            <a:r>
              <a:rPr lang="en-US" sz="2400" baseline="30000" dirty="0">
                <a:latin typeface="Times New Roman" panose="02020603050405020304" pitchFamily="18" charset="0"/>
                <a:cs typeface="Times New Roman" panose="02020603050405020304" pitchFamily="18" charset="0"/>
              </a:rPr>
              <a:t>0</a:t>
            </a:r>
            <a:r>
              <a:rPr lang="en-US" sz="2400" dirty="0">
                <a:latin typeface="Times New Roman" panose="02020603050405020304" pitchFamily="18" charset="0"/>
                <a:cs typeface="Times New Roman" panose="02020603050405020304" pitchFamily="18" charset="0"/>
              </a:rPr>
              <a:t>)</a:t>
            </a:r>
            <a:r>
              <a:rPr lang="en-US" sz="2400" baseline="-25000" dirty="0">
                <a:latin typeface="Times New Roman" panose="02020603050405020304" pitchFamily="18" charset="0"/>
                <a:cs typeface="Times New Roman" panose="02020603050405020304" pitchFamily="18" charset="0"/>
              </a:rPr>
              <a:t>10 </a:t>
            </a:r>
            <a:r>
              <a:rPr lang="en-US" sz="2400" dirty="0">
                <a:latin typeface="Times New Roman" panose="02020603050405020304" pitchFamily="18" charset="0"/>
                <a:cs typeface="Times New Roman" panose="02020603050405020304" pitchFamily="18" charset="0"/>
              </a:rPr>
              <a:t>= (1011100)</a:t>
            </a:r>
            <a:r>
              <a:rPr lang="en-US" sz="2400" baseline="-25000" dirty="0">
                <a:latin typeface="Times New Roman" panose="02020603050405020304" pitchFamily="18" charset="0"/>
                <a:cs typeface="Times New Roman" panose="02020603050405020304" pitchFamily="18" charset="0"/>
              </a:rPr>
              <a:t>2</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It’s 7 bit binary magnitude of the decimal number 92.</a:t>
            </a:r>
          </a:p>
          <a:p>
            <a:pPr>
              <a:buNone/>
            </a:pPr>
            <a:r>
              <a:rPr lang="en-US" sz="2400" dirty="0">
                <a:latin typeface="Times New Roman" panose="02020603050405020304" pitchFamily="18" charset="0"/>
                <a:cs typeface="Times New Roman" panose="02020603050405020304" pitchFamily="18" charset="0"/>
              </a:rPr>
              <a:t/>
            </a:r>
            <a:br>
              <a:rPr lang="en-US" sz="2400" dirty="0">
                <a:latin typeface="Times New Roman" panose="02020603050405020304" pitchFamily="18" charset="0"/>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A46C93D5-B309-482E-9B7A-77E3EFC2CDBA}"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16</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dirty="0">
                <a:latin typeface="Times New Roman" panose="02020603050405020304" pitchFamily="18" charset="0"/>
                <a:cs typeface="Times New Roman" panose="02020603050405020304" pitchFamily="18" charset="0"/>
              </a:rPr>
              <a:t>Unsigned Numbers (CO1)</a:t>
            </a:r>
            <a:endParaRPr lang="en-US" sz="2400" dirty="0">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3"/>
          <a:srcRect/>
          <a:stretch>
            <a:fillRect/>
          </a:stretch>
        </p:blipFill>
        <p:spPr bwMode="auto">
          <a:xfrm>
            <a:off x="0" y="0"/>
            <a:ext cx="1447800" cy="817163"/>
          </a:xfrm>
          <a:prstGeom prst="rect">
            <a:avLst/>
          </a:prstGeom>
          <a:noFill/>
        </p:spPr>
      </p:pic>
    </p:spTree>
    <p:extLst>
      <p:ext uri="{BB962C8B-B14F-4D97-AF65-F5344CB8AC3E}">
        <p14:creationId xmlns:p14="http://schemas.microsoft.com/office/powerpoint/2010/main" val="24395916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marL="263525" indent="-263525"/>
            <a:endParaRPr lang="en-US" altLang="zh-TW" sz="2800" dirty="0">
              <a:solidFill>
                <a:srgbClr val="0000FF"/>
              </a:solidFill>
              <a:latin typeface="Times New Roman" panose="02020603050405020304" pitchFamily="18" charset="0"/>
              <a:cs typeface="Times New Roman" panose="02020603050405020304" pitchFamily="18" charset="0"/>
              <a:sym typeface="Symbol" pitchFamily="18" charset="2"/>
            </a:endParaRPr>
          </a:p>
          <a:p>
            <a:pPr marL="263525" indent="-263525"/>
            <a:endParaRPr lang="en-US" altLang="zh-TW" sz="2800" dirty="0">
              <a:solidFill>
                <a:srgbClr val="0000FF"/>
              </a:solidFill>
              <a:latin typeface="Times New Roman" panose="02020603050405020304" pitchFamily="18" charset="0"/>
              <a:cs typeface="Times New Roman" panose="02020603050405020304" pitchFamily="18" charset="0"/>
              <a:sym typeface="Symbol" pitchFamily="18" charset="2"/>
            </a:endParaRP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A3F7575B-8885-4588-B807-06C93ADCFF22}"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17</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263525" indent="-263525" algn="ctr"/>
            <a:r>
              <a:rPr lang="en-US" altLang="zh-TW" sz="3200" dirty="0">
                <a:latin typeface="Times New Roman" panose="02020603050405020304" pitchFamily="18" charset="0"/>
                <a:cs typeface="Times New Roman" panose="02020603050405020304" pitchFamily="18" charset="0"/>
              </a:rPr>
              <a:t>Converting between bases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304800" y="914400"/>
            <a:ext cx="8382000" cy="3139321"/>
          </a:xfrm>
          <a:prstGeom prst="rect">
            <a:avLst/>
          </a:prstGeom>
        </p:spPr>
        <p:txBody>
          <a:bodyPr wrap="square">
            <a:spAutoFit/>
          </a:bodyPr>
          <a:lstStyle/>
          <a:p>
            <a:pPr algn="just"/>
            <a:r>
              <a:rPr lang="en-US" sz="2200" dirty="0">
                <a:latin typeface="Times New Roman" panose="02020603050405020304" pitchFamily="18" charset="0"/>
                <a:cs typeface="Times New Roman" panose="02020603050405020304" pitchFamily="18" charset="0"/>
              </a:rPr>
              <a:t>Other Base System to Decimal System</a:t>
            </a:r>
          </a:p>
          <a:p>
            <a:pPr algn="just"/>
            <a:r>
              <a:rPr lang="en-US" sz="2200" dirty="0">
                <a:latin typeface="Times New Roman" panose="02020603050405020304" pitchFamily="18" charset="0"/>
                <a:cs typeface="Times New Roman" panose="02020603050405020304" pitchFamily="18" charset="0"/>
              </a:rPr>
              <a:t>Steps</a:t>
            </a:r>
          </a:p>
          <a:p>
            <a:pPr algn="just"/>
            <a:r>
              <a:rPr lang="en-US" sz="2200" b="1" dirty="0">
                <a:latin typeface="Times New Roman" panose="02020603050405020304" pitchFamily="18" charset="0"/>
                <a:cs typeface="Times New Roman" panose="02020603050405020304" pitchFamily="18" charset="0"/>
              </a:rPr>
              <a:t>Step 1</a:t>
            </a:r>
            <a:r>
              <a:rPr lang="en-US" sz="2200" dirty="0">
                <a:latin typeface="Times New Roman" panose="02020603050405020304" pitchFamily="18" charset="0"/>
                <a:cs typeface="Times New Roman" panose="02020603050405020304" pitchFamily="18" charset="0"/>
              </a:rPr>
              <a:t> − Determine the column (positional) value of each digit (this depends on the position of the digit and the base of the number system).</a:t>
            </a:r>
          </a:p>
          <a:p>
            <a:pPr algn="just"/>
            <a:r>
              <a:rPr lang="en-US" sz="2200" b="1" dirty="0">
                <a:latin typeface="Times New Roman" panose="02020603050405020304" pitchFamily="18" charset="0"/>
                <a:cs typeface="Times New Roman" panose="02020603050405020304" pitchFamily="18" charset="0"/>
              </a:rPr>
              <a:t>Step 2</a:t>
            </a:r>
            <a:r>
              <a:rPr lang="en-US" sz="2200" dirty="0">
                <a:latin typeface="Times New Roman" panose="02020603050405020304" pitchFamily="18" charset="0"/>
                <a:cs typeface="Times New Roman" panose="02020603050405020304" pitchFamily="18" charset="0"/>
              </a:rPr>
              <a:t> − Multiply the obtained column values (in Step 1) by the digits in the corresponding columns.</a:t>
            </a:r>
          </a:p>
          <a:p>
            <a:pPr algn="just"/>
            <a:r>
              <a:rPr lang="en-US" sz="2200" b="1" dirty="0">
                <a:latin typeface="Times New Roman" panose="02020603050405020304" pitchFamily="18" charset="0"/>
                <a:cs typeface="Times New Roman" panose="02020603050405020304" pitchFamily="18" charset="0"/>
              </a:rPr>
              <a:t>Step 3</a:t>
            </a:r>
            <a:r>
              <a:rPr lang="en-US" sz="2200" dirty="0">
                <a:latin typeface="Times New Roman" panose="02020603050405020304" pitchFamily="18" charset="0"/>
                <a:cs typeface="Times New Roman" panose="02020603050405020304" pitchFamily="18" charset="0"/>
              </a:rPr>
              <a:t> − Sum the products calculated in Step 2. The total is the equivalent value in decimal.</a:t>
            </a:r>
          </a:p>
          <a:p>
            <a:endParaRPr lang="en-US" sz="2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marL="263525" indent="-263525"/>
            <a:endParaRPr lang="en-US" altLang="zh-TW" sz="2800" dirty="0">
              <a:solidFill>
                <a:srgbClr val="0000FF"/>
              </a:solidFill>
              <a:latin typeface="Times New Roman" panose="02020603050405020304" pitchFamily="18" charset="0"/>
              <a:cs typeface="Times New Roman" panose="02020603050405020304" pitchFamily="18" charset="0"/>
              <a:sym typeface="Symbol" pitchFamily="18" charset="2"/>
            </a:endParaRPr>
          </a:p>
          <a:p>
            <a:pPr marL="263525" indent="-263525"/>
            <a:endParaRPr lang="en-US" altLang="zh-TW" sz="2800" dirty="0">
              <a:solidFill>
                <a:srgbClr val="0000FF"/>
              </a:solidFill>
              <a:latin typeface="Times New Roman" panose="02020603050405020304" pitchFamily="18" charset="0"/>
              <a:cs typeface="Times New Roman" panose="02020603050405020304" pitchFamily="18" charset="0"/>
              <a:sym typeface="Symbol" pitchFamily="18" charset="2"/>
            </a:endParaRP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A3F7575B-8885-4588-B807-06C93ADCFF22}"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18</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263525" indent="-263525" algn="ctr"/>
            <a:r>
              <a:rPr lang="en-US" altLang="zh-TW" sz="3200" dirty="0">
                <a:latin typeface="Times New Roman" panose="02020603050405020304" pitchFamily="18" charset="0"/>
                <a:cs typeface="Times New Roman" panose="02020603050405020304" pitchFamily="18" charset="0"/>
              </a:rPr>
              <a:t>Converting between bases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304800" y="914400"/>
            <a:ext cx="8458200" cy="4493538"/>
          </a:xfrm>
          <a:prstGeom prst="rect">
            <a:avLst/>
          </a:prstGeom>
        </p:spPr>
        <p:txBody>
          <a:bodyPr wrap="square">
            <a:spAutoFit/>
          </a:bodyPr>
          <a:lstStyle/>
          <a:p>
            <a:r>
              <a:rPr lang="en-US" sz="2200" b="1" dirty="0">
                <a:latin typeface="Times New Roman" panose="02020603050405020304" pitchFamily="18" charset="0"/>
                <a:cs typeface="Times New Roman" panose="02020603050405020304" pitchFamily="18" charset="0"/>
              </a:rPr>
              <a:t>Example</a:t>
            </a:r>
          </a:p>
          <a:p>
            <a:r>
              <a:rPr lang="en-US" sz="2200" dirty="0">
                <a:latin typeface="Times New Roman" panose="02020603050405020304" pitchFamily="18" charset="0"/>
                <a:cs typeface="Times New Roman" panose="02020603050405020304" pitchFamily="18" charset="0"/>
              </a:rPr>
              <a:t>Binary Number :11101</a:t>
            </a:r>
            <a:r>
              <a:rPr lang="en-US" sz="2200" baseline="-25000" dirty="0">
                <a:latin typeface="Times New Roman" panose="02020603050405020304" pitchFamily="18" charset="0"/>
                <a:cs typeface="Times New Roman" panose="02020603050405020304" pitchFamily="18" charset="0"/>
              </a:rPr>
              <a:t>2</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Calculating Decimal Equivalent :</a:t>
            </a:r>
          </a:p>
          <a:p>
            <a:endParaRPr lang="en-US" sz="2200" dirty="0">
              <a:latin typeface="Times New Roman" panose="02020603050405020304" pitchFamily="18" charset="0"/>
              <a:cs typeface="Times New Roman" panose="02020603050405020304" pitchFamily="18" charset="0"/>
            </a:endParaRPr>
          </a:p>
          <a:p>
            <a:r>
              <a:rPr lang="en-US" sz="2200" b="1" dirty="0">
                <a:latin typeface="Times New Roman" panose="02020603050405020304" pitchFamily="18" charset="0"/>
                <a:cs typeface="Times New Roman" panose="02020603050405020304" pitchFamily="18" charset="0"/>
              </a:rPr>
              <a:t>Step Binary Number Decimal Number:  1  </a:t>
            </a:r>
          </a:p>
          <a:p>
            <a:r>
              <a:rPr lang="en-US" sz="2200" dirty="0">
                <a:latin typeface="Times New Roman" panose="02020603050405020304" pitchFamily="18" charset="0"/>
                <a:cs typeface="Times New Roman" panose="02020603050405020304" pitchFamily="18" charset="0"/>
              </a:rPr>
              <a:t> 11101</a:t>
            </a:r>
            <a:r>
              <a:rPr lang="en-US" sz="2200" baseline="-25000" dirty="0">
                <a:latin typeface="Times New Roman" panose="02020603050405020304" pitchFamily="18" charset="0"/>
                <a:cs typeface="Times New Roman" panose="02020603050405020304" pitchFamily="18" charset="0"/>
              </a:rPr>
              <a:t>2</a:t>
            </a:r>
            <a:r>
              <a:rPr lang="en-US" sz="2200" dirty="0">
                <a:latin typeface="Times New Roman" panose="02020603050405020304" pitchFamily="18" charset="0"/>
                <a:cs typeface="Times New Roman" panose="02020603050405020304" pitchFamily="18" charset="0"/>
              </a:rPr>
              <a:t>=((1 × 2</a:t>
            </a:r>
            <a:r>
              <a:rPr lang="en-US" sz="2200" baseline="30000" dirty="0">
                <a:latin typeface="Times New Roman" panose="02020603050405020304" pitchFamily="18" charset="0"/>
                <a:cs typeface="Times New Roman" panose="02020603050405020304" pitchFamily="18" charset="0"/>
              </a:rPr>
              <a:t>4</a:t>
            </a:r>
            <a:r>
              <a:rPr lang="en-US" sz="2200" dirty="0">
                <a:latin typeface="Times New Roman" panose="02020603050405020304" pitchFamily="18" charset="0"/>
                <a:cs typeface="Times New Roman" panose="02020603050405020304" pitchFamily="18" charset="0"/>
              </a:rPr>
              <a:t>) + (1 × 2</a:t>
            </a:r>
            <a:r>
              <a:rPr lang="en-US" sz="2200" baseline="30000" dirty="0">
                <a:latin typeface="Times New Roman" panose="02020603050405020304" pitchFamily="18" charset="0"/>
                <a:cs typeface="Times New Roman" panose="02020603050405020304" pitchFamily="18" charset="0"/>
              </a:rPr>
              <a:t>3</a:t>
            </a:r>
            <a:r>
              <a:rPr lang="en-US" sz="2200" dirty="0">
                <a:latin typeface="Times New Roman" panose="02020603050405020304" pitchFamily="18" charset="0"/>
                <a:cs typeface="Times New Roman" panose="02020603050405020304" pitchFamily="18" charset="0"/>
              </a:rPr>
              <a:t>) + (1 × 2</a:t>
            </a:r>
            <a:r>
              <a:rPr lang="en-US" sz="2200" baseline="30000" dirty="0">
                <a:latin typeface="Times New Roman" panose="02020603050405020304" pitchFamily="18" charset="0"/>
                <a:cs typeface="Times New Roman" panose="02020603050405020304" pitchFamily="18" charset="0"/>
              </a:rPr>
              <a:t>2</a:t>
            </a:r>
            <a:r>
              <a:rPr lang="en-US" sz="2200" dirty="0">
                <a:latin typeface="Times New Roman" panose="02020603050405020304" pitchFamily="18" charset="0"/>
                <a:cs typeface="Times New Roman" panose="02020603050405020304" pitchFamily="18" charset="0"/>
              </a:rPr>
              <a:t>) + (0 × 2</a:t>
            </a:r>
            <a:r>
              <a:rPr lang="en-US" sz="2200" baseline="30000" dirty="0">
                <a:latin typeface="Times New Roman" panose="02020603050405020304" pitchFamily="18" charset="0"/>
                <a:cs typeface="Times New Roman" panose="02020603050405020304" pitchFamily="18" charset="0"/>
              </a:rPr>
              <a:t>1</a:t>
            </a:r>
            <a:r>
              <a:rPr lang="en-US" sz="2200" dirty="0">
                <a:latin typeface="Times New Roman" panose="02020603050405020304" pitchFamily="18" charset="0"/>
                <a:cs typeface="Times New Roman" panose="02020603050405020304" pitchFamily="18" charset="0"/>
              </a:rPr>
              <a:t>) + (1 × 2</a:t>
            </a:r>
            <a:r>
              <a:rPr lang="en-US" sz="2200" baseline="30000" dirty="0">
                <a:latin typeface="Times New Roman" panose="02020603050405020304" pitchFamily="18" charset="0"/>
                <a:cs typeface="Times New Roman" panose="02020603050405020304" pitchFamily="18" charset="0"/>
              </a:rPr>
              <a:t>0</a:t>
            </a:r>
            <a:r>
              <a:rPr lang="en-US" sz="2200" dirty="0">
                <a:latin typeface="Times New Roman" panose="02020603050405020304" pitchFamily="18" charset="0"/>
                <a:cs typeface="Times New Roman" panose="02020603050405020304" pitchFamily="18" charset="0"/>
              </a:rPr>
              <a:t>))</a:t>
            </a:r>
            <a:r>
              <a:rPr lang="en-US" sz="2200" baseline="-25000" dirty="0">
                <a:latin typeface="Times New Roman" panose="02020603050405020304" pitchFamily="18" charset="0"/>
                <a:cs typeface="Times New Roman" panose="02020603050405020304" pitchFamily="18" charset="0"/>
              </a:rPr>
              <a:t>10</a:t>
            </a:r>
          </a:p>
          <a:p>
            <a:r>
              <a:rPr lang="en-US" sz="2200" b="1" dirty="0">
                <a:latin typeface="Times New Roman" panose="02020603050405020304" pitchFamily="18" charset="0"/>
                <a:cs typeface="Times New Roman" panose="02020603050405020304" pitchFamily="18" charset="0"/>
              </a:rPr>
              <a:t>Step 2   </a:t>
            </a:r>
          </a:p>
          <a:p>
            <a:r>
              <a:rPr lang="en-US" sz="2200" dirty="0">
                <a:latin typeface="Times New Roman" panose="02020603050405020304" pitchFamily="18" charset="0"/>
                <a:cs typeface="Times New Roman" panose="02020603050405020304" pitchFamily="18" charset="0"/>
              </a:rPr>
              <a:t>  11101</a:t>
            </a:r>
            <a:r>
              <a:rPr lang="en-US" sz="2200" baseline="-25000" dirty="0">
                <a:latin typeface="Times New Roman" panose="02020603050405020304" pitchFamily="18" charset="0"/>
                <a:cs typeface="Times New Roman" panose="02020603050405020304" pitchFamily="18" charset="0"/>
              </a:rPr>
              <a:t>2  </a:t>
            </a:r>
            <a:r>
              <a:rPr lang="en-US" sz="2200" dirty="0">
                <a:latin typeface="Times New Roman" panose="02020603050405020304" pitchFamily="18" charset="0"/>
                <a:cs typeface="Times New Roman" panose="02020603050405020304" pitchFamily="18" charset="0"/>
              </a:rPr>
              <a:t>=(16 + 8 + 4 + 0 + 1)</a:t>
            </a:r>
            <a:r>
              <a:rPr lang="en-US" sz="2200" baseline="-25000" dirty="0">
                <a:latin typeface="Times New Roman" panose="02020603050405020304" pitchFamily="18" charset="0"/>
                <a:cs typeface="Times New Roman" panose="02020603050405020304" pitchFamily="18" charset="0"/>
              </a:rPr>
              <a:t>10</a:t>
            </a:r>
          </a:p>
          <a:p>
            <a:r>
              <a:rPr lang="en-US" sz="2200" b="1" dirty="0">
                <a:latin typeface="Times New Roman" panose="02020603050405020304" pitchFamily="18" charset="0"/>
                <a:cs typeface="Times New Roman" panose="02020603050405020304" pitchFamily="18" charset="0"/>
              </a:rPr>
              <a:t>Step 3</a:t>
            </a:r>
          </a:p>
          <a:p>
            <a:r>
              <a:rPr lang="en-US" sz="2200" dirty="0">
                <a:latin typeface="Times New Roman" panose="02020603050405020304" pitchFamily="18" charset="0"/>
                <a:cs typeface="Times New Roman" panose="02020603050405020304" pitchFamily="18" charset="0"/>
              </a:rPr>
              <a:t>11101</a:t>
            </a:r>
            <a:r>
              <a:rPr lang="en-US" sz="2200" baseline="-25000" dirty="0">
                <a:latin typeface="Times New Roman" panose="02020603050405020304" pitchFamily="18" charset="0"/>
                <a:cs typeface="Times New Roman" panose="02020603050405020304" pitchFamily="18" charset="0"/>
              </a:rPr>
              <a:t>2</a:t>
            </a:r>
            <a:r>
              <a:rPr lang="en-US" sz="2200" dirty="0">
                <a:latin typeface="Times New Roman" panose="02020603050405020304" pitchFamily="18" charset="0"/>
                <a:cs typeface="Times New Roman" panose="02020603050405020304" pitchFamily="18" charset="0"/>
              </a:rPr>
              <a:t>=29</a:t>
            </a:r>
            <a:r>
              <a:rPr lang="en-US" sz="2200" baseline="-25000" dirty="0">
                <a:latin typeface="Times New Roman" panose="02020603050405020304" pitchFamily="18" charset="0"/>
                <a:cs typeface="Times New Roman" panose="02020603050405020304" pitchFamily="18" charset="0"/>
              </a:rPr>
              <a:t>10</a:t>
            </a:r>
          </a:p>
          <a:p>
            <a:r>
              <a:rPr lang="en-US" sz="2200" dirty="0">
                <a:latin typeface="Times New Roman" panose="02020603050405020304" pitchFamily="18" charset="0"/>
                <a:cs typeface="Times New Roman" panose="02020603050405020304" pitchFamily="18" charset="0"/>
              </a:rPr>
              <a:t>Binary Number 11101</a:t>
            </a:r>
            <a:r>
              <a:rPr lang="en-US" sz="2200" baseline="-25000" dirty="0">
                <a:latin typeface="Times New Roman" panose="02020603050405020304" pitchFamily="18" charset="0"/>
                <a:cs typeface="Times New Roman" panose="02020603050405020304" pitchFamily="18" charset="0"/>
              </a:rPr>
              <a:t>2</a:t>
            </a:r>
            <a:r>
              <a:rPr lang="en-US" sz="2200" dirty="0">
                <a:latin typeface="Times New Roman" panose="02020603050405020304" pitchFamily="18" charset="0"/>
                <a:cs typeface="Times New Roman" panose="02020603050405020304" pitchFamily="18" charset="0"/>
              </a:rPr>
              <a:t> = Decimal Number 29</a:t>
            </a:r>
            <a:r>
              <a:rPr lang="en-US" sz="2200" baseline="-25000" dirty="0">
                <a:latin typeface="Times New Roman" panose="02020603050405020304" pitchFamily="18" charset="0"/>
                <a:cs typeface="Times New Roman" panose="02020603050405020304" pitchFamily="18" charset="0"/>
              </a:rPr>
              <a:t>10</a:t>
            </a:r>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710051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D8AC15D-69F5-4439-9952-6EEF9762986F}"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19</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263525" indent="-263525" algn="ctr"/>
            <a:r>
              <a:rPr lang="en-US" altLang="zh-TW" sz="3200" dirty="0">
                <a:latin typeface="Times New Roman" panose="02020603050405020304" pitchFamily="18" charset="0"/>
                <a:cs typeface="Times New Roman" panose="02020603050405020304" pitchFamily="18" charset="0"/>
              </a:rPr>
              <a:t>Converting between bases Cont..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graphicFrame>
        <p:nvGraphicFramePr>
          <p:cNvPr id="12" name="Table 11"/>
          <p:cNvGraphicFramePr>
            <a:graphicFrameLocks noGrp="1"/>
          </p:cNvGraphicFramePr>
          <p:nvPr>
            <p:extLst>
              <p:ext uri="{D42A27DB-BD31-4B8C-83A1-F6EECF244321}">
                <p14:modId xmlns:p14="http://schemas.microsoft.com/office/powerpoint/2010/main" val="2879889611"/>
              </p:ext>
            </p:extLst>
          </p:nvPr>
        </p:nvGraphicFramePr>
        <p:xfrm>
          <a:off x="1219199" y="4114800"/>
          <a:ext cx="6400801" cy="1981200"/>
        </p:xfrm>
        <a:graphic>
          <a:graphicData uri="http://schemas.openxmlformats.org/drawingml/2006/table">
            <a:tbl>
              <a:tblPr/>
              <a:tblGrid>
                <a:gridCol w="838200">
                  <a:extLst>
                    <a:ext uri="{9D8B030D-6E8A-4147-A177-3AD203B41FA5}">
                      <a16:colId xmlns:a16="http://schemas.microsoft.com/office/drawing/2014/main" val="20000"/>
                    </a:ext>
                  </a:extLst>
                </a:gridCol>
                <a:gridCol w="2599088">
                  <a:extLst>
                    <a:ext uri="{9D8B030D-6E8A-4147-A177-3AD203B41FA5}">
                      <a16:colId xmlns:a16="http://schemas.microsoft.com/office/drawing/2014/main" val="20001"/>
                    </a:ext>
                  </a:extLst>
                </a:gridCol>
                <a:gridCol w="2963513">
                  <a:extLst>
                    <a:ext uri="{9D8B030D-6E8A-4147-A177-3AD203B41FA5}">
                      <a16:colId xmlns:a16="http://schemas.microsoft.com/office/drawing/2014/main" val="20002"/>
                    </a:ext>
                  </a:extLst>
                </a:gridCol>
              </a:tblGrid>
              <a:tr h="495300">
                <a:tc>
                  <a:txBody>
                    <a:bodyPr/>
                    <a:lstStyle/>
                    <a:p>
                      <a:pPr fontAlgn="t"/>
                      <a:r>
                        <a:rPr lang="en-US" sz="1700" dirty="0">
                          <a:latin typeface="Times New Roman" panose="02020603050405020304" pitchFamily="18" charset="0"/>
                          <a:cs typeface="Times New Roman" panose="02020603050405020304" pitchFamily="18" charset="0"/>
                        </a:rPr>
                        <a:t>Step</a:t>
                      </a: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EEEEEE"/>
                    </a:solidFill>
                  </a:tcPr>
                </a:tc>
                <a:tc>
                  <a:txBody>
                    <a:bodyPr/>
                    <a:lstStyle/>
                    <a:p>
                      <a:pPr fontAlgn="t"/>
                      <a:r>
                        <a:rPr lang="en-US" sz="1700">
                          <a:latin typeface="Times New Roman" panose="02020603050405020304" pitchFamily="18" charset="0"/>
                          <a:cs typeface="Times New Roman" panose="02020603050405020304" pitchFamily="18" charset="0"/>
                        </a:rPr>
                        <a:t>Octal Number</a:t>
                      </a: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EEEEEE"/>
                    </a:solidFill>
                  </a:tcPr>
                </a:tc>
                <a:tc>
                  <a:txBody>
                    <a:bodyPr/>
                    <a:lstStyle/>
                    <a:p>
                      <a:pPr fontAlgn="t"/>
                      <a:r>
                        <a:rPr lang="en-US" sz="1700" dirty="0">
                          <a:latin typeface="Times New Roman" panose="02020603050405020304" pitchFamily="18" charset="0"/>
                          <a:cs typeface="Times New Roman" panose="02020603050405020304" pitchFamily="18" charset="0"/>
                        </a:rPr>
                        <a:t>Decimal Number</a:t>
                      </a: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solidFill>
                      <a:srgbClr val="EEEEEE"/>
                    </a:solidFill>
                  </a:tcPr>
                </a:tc>
                <a:extLst>
                  <a:ext uri="{0D108BD9-81ED-4DB2-BD59-A6C34878D82A}">
                    <a16:rowId xmlns:a16="http://schemas.microsoft.com/office/drawing/2014/main" val="10000"/>
                  </a:ext>
                </a:extLst>
              </a:tr>
              <a:tr h="495300">
                <a:tc>
                  <a:txBody>
                    <a:bodyPr/>
                    <a:lstStyle/>
                    <a:p>
                      <a:pPr fontAlgn="t"/>
                      <a:r>
                        <a:rPr lang="en-US" sz="1700">
                          <a:latin typeface="Times New Roman" panose="02020603050405020304" pitchFamily="18" charset="0"/>
                          <a:cs typeface="Times New Roman" panose="02020603050405020304" pitchFamily="18" charset="0"/>
                        </a:rPr>
                        <a:t>Step 1</a:t>
                      </a: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700">
                          <a:latin typeface="Times New Roman" panose="02020603050405020304" pitchFamily="18" charset="0"/>
                          <a:cs typeface="Times New Roman" panose="02020603050405020304" pitchFamily="18" charset="0"/>
                        </a:rPr>
                        <a:t>25</a:t>
                      </a:r>
                      <a:r>
                        <a:rPr lang="en-US" sz="1700" baseline="-25000">
                          <a:latin typeface="Times New Roman" panose="02020603050405020304" pitchFamily="18" charset="0"/>
                          <a:cs typeface="Times New Roman" panose="02020603050405020304" pitchFamily="18" charset="0"/>
                        </a:rPr>
                        <a:t>8</a:t>
                      </a:r>
                      <a:endParaRPr lang="en-US" sz="1700">
                        <a:latin typeface="Times New Roman" panose="02020603050405020304" pitchFamily="18" charset="0"/>
                        <a:cs typeface="Times New Roman" panose="02020603050405020304" pitchFamily="18" charset="0"/>
                      </a:endParaRP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700" dirty="0">
                          <a:latin typeface="Times New Roman" panose="02020603050405020304" pitchFamily="18" charset="0"/>
                          <a:cs typeface="Times New Roman" panose="02020603050405020304" pitchFamily="18" charset="0"/>
                        </a:rPr>
                        <a:t>((2 × 8</a:t>
                      </a:r>
                      <a:r>
                        <a:rPr lang="en-US" sz="1700" baseline="30000" dirty="0">
                          <a:latin typeface="Times New Roman" panose="02020603050405020304" pitchFamily="18" charset="0"/>
                          <a:cs typeface="Times New Roman" panose="02020603050405020304" pitchFamily="18" charset="0"/>
                        </a:rPr>
                        <a:t>1</a:t>
                      </a:r>
                      <a:r>
                        <a:rPr lang="en-US" sz="1700" dirty="0">
                          <a:latin typeface="Times New Roman" panose="02020603050405020304" pitchFamily="18" charset="0"/>
                          <a:cs typeface="Times New Roman" panose="02020603050405020304" pitchFamily="18" charset="0"/>
                        </a:rPr>
                        <a:t>) + (5 × 8</a:t>
                      </a:r>
                      <a:r>
                        <a:rPr lang="en-US" sz="1700" baseline="30000" dirty="0">
                          <a:latin typeface="Times New Roman" panose="02020603050405020304" pitchFamily="18" charset="0"/>
                          <a:cs typeface="Times New Roman" panose="02020603050405020304" pitchFamily="18" charset="0"/>
                        </a:rPr>
                        <a:t>0</a:t>
                      </a:r>
                      <a:r>
                        <a:rPr lang="en-US" sz="1700" dirty="0">
                          <a:latin typeface="Times New Roman" panose="02020603050405020304" pitchFamily="18" charset="0"/>
                          <a:cs typeface="Times New Roman" panose="02020603050405020304" pitchFamily="18" charset="0"/>
                        </a:rPr>
                        <a:t>))</a:t>
                      </a:r>
                      <a:r>
                        <a:rPr lang="en-US" sz="1700" baseline="-25000" dirty="0">
                          <a:latin typeface="Times New Roman" panose="02020603050405020304" pitchFamily="18" charset="0"/>
                          <a:cs typeface="Times New Roman" panose="02020603050405020304" pitchFamily="18" charset="0"/>
                        </a:rPr>
                        <a:t>10</a:t>
                      </a:r>
                      <a:endParaRPr lang="en-US" sz="1700" dirty="0">
                        <a:latin typeface="Times New Roman" panose="02020603050405020304" pitchFamily="18" charset="0"/>
                        <a:cs typeface="Times New Roman" panose="02020603050405020304" pitchFamily="18" charset="0"/>
                      </a:endParaRP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1"/>
                  </a:ext>
                </a:extLst>
              </a:tr>
              <a:tr h="495300">
                <a:tc>
                  <a:txBody>
                    <a:bodyPr/>
                    <a:lstStyle/>
                    <a:p>
                      <a:pPr fontAlgn="t"/>
                      <a:r>
                        <a:rPr lang="en-US" sz="1700">
                          <a:latin typeface="Times New Roman" panose="02020603050405020304" pitchFamily="18" charset="0"/>
                          <a:cs typeface="Times New Roman" panose="02020603050405020304" pitchFamily="18" charset="0"/>
                        </a:rPr>
                        <a:t>Step 2</a:t>
                      </a: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700">
                          <a:latin typeface="Times New Roman" panose="02020603050405020304" pitchFamily="18" charset="0"/>
                          <a:cs typeface="Times New Roman" panose="02020603050405020304" pitchFamily="18" charset="0"/>
                        </a:rPr>
                        <a:t>25</a:t>
                      </a:r>
                      <a:r>
                        <a:rPr lang="en-US" sz="1700" baseline="-25000">
                          <a:latin typeface="Times New Roman" panose="02020603050405020304" pitchFamily="18" charset="0"/>
                          <a:cs typeface="Times New Roman" panose="02020603050405020304" pitchFamily="18" charset="0"/>
                        </a:rPr>
                        <a:t>8</a:t>
                      </a:r>
                      <a:endParaRPr lang="en-US" sz="1700">
                        <a:latin typeface="Times New Roman" panose="02020603050405020304" pitchFamily="18" charset="0"/>
                        <a:cs typeface="Times New Roman" panose="02020603050405020304" pitchFamily="18" charset="0"/>
                      </a:endParaRP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700" dirty="0">
                          <a:latin typeface="Times New Roman" panose="02020603050405020304" pitchFamily="18" charset="0"/>
                          <a:cs typeface="Times New Roman" panose="02020603050405020304" pitchFamily="18" charset="0"/>
                        </a:rPr>
                        <a:t>(16 + 5 )</a:t>
                      </a:r>
                      <a:r>
                        <a:rPr lang="en-US" sz="1700" baseline="-25000" dirty="0">
                          <a:latin typeface="Times New Roman" panose="02020603050405020304" pitchFamily="18" charset="0"/>
                          <a:cs typeface="Times New Roman" panose="02020603050405020304" pitchFamily="18" charset="0"/>
                        </a:rPr>
                        <a:t>10</a:t>
                      </a:r>
                      <a:endParaRPr lang="en-US" sz="1700" dirty="0">
                        <a:latin typeface="Times New Roman" panose="02020603050405020304" pitchFamily="18" charset="0"/>
                        <a:cs typeface="Times New Roman" panose="02020603050405020304" pitchFamily="18" charset="0"/>
                      </a:endParaRP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2"/>
                  </a:ext>
                </a:extLst>
              </a:tr>
              <a:tr h="495300">
                <a:tc>
                  <a:txBody>
                    <a:bodyPr/>
                    <a:lstStyle/>
                    <a:p>
                      <a:pPr fontAlgn="t"/>
                      <a:r>
                        <a:rPr lang="en-US" sz="1700">
                          <a:latin typeface="Times New Roman" panose="02020603050405020304" pitchFamily="18" charset="0"/>
                          <a:cs typeface="Times New Roman" panose="02020603050405020304" pitchFamily="18" charset="0"/>
                        </a:rPr>
                        <a:t>Step 3</a:t>
                      </a: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700">
                          <a:latin typeface="Times New Roman" panose="02020603050405020304" pitchFamily="18" charset="0"/>
                          <a:cs typeface="Times New Roman" panose="02020603050405020304" pitchFamily="18" charset="0"/>
                        </a:rPr>
                        <a:t>25</a:t>
                      </a:r>
                      <a:r>
                        <a:rPr lang="en-US" sz="1700" baseline="-25000">
                          <a:latin typeface="Times New Roman" panose="02020603050405020304" pitchFamily="18" charset="0"/>
                          <a:cs typeface="Times New Roman" panose="02020603050405020304" pitchFamily="18" charset="0"/>
                        </a:rPr>
                        <a:t>8</a:t>
                      </a:r>
                      <a:endParaRPr lang="en-US" sz="1700">
                        <a:latin typeface="Times New Roman" panose="02020603050405020304" pitchFamily="18" charset="0"/>
                        <a:cs typeface="Times New Roman" panose="02020603050405020304" pitchFamily="18" charset="0"/>
                      </a:endParaRP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fontAlgn="t"/>
                      <a:r>
                        <a:rPr lang="en-US" sz="1700" dirty="0">
                          <a:latin typeface="Times New Roman" panose="02020603050405020304" pitchFamily="18" charset="0"/>
                          <a:cs typeface="Times New Roman" panose="02020603050405020304" pitchFamily="18" charset="0"/>
                        </a:rPr>
                        <a:t>21</a:t>
                      </a:r>
                      <a:r>
                        <a:rPr lang="en-US" sz="1700" baseline="-25000" dirty="0">
                          <a:latin typeface="Times New Roman" panose="02020603050405020304" pitchFamily="18" charset="0"/>
                          <a:cs typeface="Times New Roman" panose="02020603050405020304" pitchFamily="18" charset="0"/>
                        </a:rPr>
                        <a:t>10</a:t>
                      </a:r>
                      <a:endParaRPr lang="en-US" sz="1700" dirty="0">
                        <a:latin typeface="Times New Roman" panose="02020603050405020304" pitchFamily="18" charset="0"/>
                        <a:cs typeface="Times New Roman" panose="02020603050405020304" pitchFamily="18" charset="0"/>
                      </a:endParaRPr>
                    </a:p>
                  </a:txBody>
                  <a:tcPr marL="73668" marR="73668" marT="73668" marB="73668">
                    <a:lnL w="9525" cap="flat" cmpd="sng" algn="ctr">
                      <a:solidFill>
                        <a:srgbClr val="DDDDDD"/>
                      </a:solidFill>
                      <a:prstDash val="solid"/>
                      <a:round/>
                      <a:headEnd type="none" w="med" len="med"/>
                      <a:tailEnd type="none" w="med" len="med"/>
                    </a:lnL>
                    <a:lnR w="9525" cap="flat" cmpd="sng" algn="ctr">
                      <a:solidFill>
                        <a:srgbClr val="DDDDDD"/>
                      </a:solidFill>
                      <a:prstDash val="solid"/>
                      <a:round/>
                      <a:headEnd type="none" w="med" len="med"/>
                      <a:tailEnd type="none" w="med" len="med"/>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
        <p:nvSpPr>
          <p:cNvPr id="54273" name="Rectangle 1"/>
          <p:cNvSpPr>
            <a:spLocks noChangeArrowheads="1"/>
          </p:cNvSpPr>
          <p:nvPr/>
        </p:nvSpPr>
        <p:spPr bwMode="auto">
          <a:xfrm>
            <a:off x="685798" y="1059559"/>
            <a:ext cx="8458201" cy="2754600"/>
          </a:xfrm>
          <a:prstGeom prst="rect">
            <a:avLst/>
          </a:prstGeom>
          <a:noFill/>
          <a:ln w="9525">
            <a:noFill/>
            <a:miter lim="800000"/>
            <a:headEnd/>
            <a:tailEnd/>
          </a:ln>
          <a:effectLst/>
        </p:spPr>
        <p:txBody>
          <a:bodyPr vert="horz" wrap="square" lIns="91440" tIns="0" rIns="91440" bIns="45720" numCol="1" anchor="ctr" anchorCtr="0" compatLnSpc="1">
            <a:prstTxWarp prst="textNoShape">
              <a:avLst/>
            </a:prstTxWarp>
            <a:spAutoFit/>
          </a:bodyPr>
          <a:lstStyle/>
          <a:p>
            <a:pPr marL="0" marR="0" lvl="0" indent="0" algn="just" defTabSz="914400" rtl="0" eaLnBrk="1" fontAlgn="base" latinLnBrk="0" hangingPunct="1">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Other Base System to Non-Decimal System</a:t>
            </a:r>
          </a:p>
          <a:p>
            <a:pPr marL="0" marR="0" lvl="0" indent="0" algn="just" defTabSz="914400" rtl="0" eaLnBrk="1" fontAlgn="base" latinLnBrk="0" hangingPunct="1">
              <a:lnSpc>
                <a:spcPct val="100000"/>
              </a:lnSpc>
              <a:spcBef>
                <a:spcPct val="0"/>
              </a:spcBef>
              <a:spcAft>
                <a:spcPct val="0"/>
              </a:spcAft>
              <a:buClrTx/>
              <a:buSzTx/>
              <a:buFontTx/>
              <a:buNone/>
              <a:tabLst/>
            </a:pPr>
            <a:r>
              <a:rPr kumimoji="0" lang="en-US" sz="2200" b="1"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Step 1</a:t>
            </a:r>
            <a:r>
              <a:rPr kumimoji="0" 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 Convert the original number to a decimal number (base 10).</a:t>
            </a:r>
            <a:endParaRPr kumimoji="0" 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tabLst/>
            </a:pPr>
            <a:r>
              <a:rPr kumimoji="0" lang="en-US" sz="2200" b="1"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Step 2</a:t>
            </a:r>
            <a:r>
              <a:rPr kumimoji="0" 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 Convert the decimal number so obtained to the new base number.</a:t>
            </a:r>
            <a:endParaRPr kumimoji="0" 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Example: </a:t>
            </a:r>
            <a:r>
              <a:rPr kumimoji="0" 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Octal Number : 25</a:t>
            </a:r>
            <a:r>
              <a:rPr kumimoji="0" lang="en-US" sz="2200" b="0" i="0" u="none" strike="noStrike" cap="none" normalizeH="0" baseline="-30000" dirty="0">
                <a:ln>
                  <a:noFill/>
                </a:ln>
                <a:solidFill>
                  <a:srgbClr val="000000"/>
                </a:solidFill>
                <a:effectLst/>
                <a:latin typeface="Times New Roman" panose="02020603050405020304" pitchFamily="18" charset="0"/>
                <a:cs typeface="Times New Roman" panose="02020603050405020304" pitchFamily="18" charset="0"/>
              </a:rPr>
              <a:t>8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Calculating Binary Equivalent </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a:t>
            </a:r>
            <a:r>
              <a:rPr kumimoji="0" 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Step 1  Convert to Decimal</a:t>
            </a:r>
          </a:p>
          <a:p>
            <a:pPr marL="0" marR="0" lvl="0" indent="0" algn="just" defTabSz="914400" rtl="0" eaLnBrk="0" fontAlgn="base" latinLnBrk="0" hangingPunct="0">
              <a:lnSpc>
                <a:spcPct val="100000"/>
              </a:lnSpc>
              <a:spcBef>
                <a:spcPct val="0"/>
              </a:spcBef>
              <a:spcAft>
                <a:spcPct val="0"/>
              </a:spcAft>
              <a:buClrTx/>
              <a:buSzTx/>
              <a:buFontTx/>
              <a:buNone/>
              <a:tabLst/>
            </a:pPr>
            <a:r>
              <a:rPr kumimoji="0" 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Octal Number 25</a:t>
            </a:r>
            <a:r>
              <a:rPr kumimoji="0" lang="en-US" sz="2200" b="0" i="0" u="none" strike="noStrike" cap="none" normalizeH="0" baseline="-30000" dirty="0">
                <a:ln>
                  <a:noFill/>
                </a:ln>
                <a:solidFill>
                  <a:srgbClr val="000000"/>
                </a:solidFill>
                <a:effectLst/>
                <a:latin typeface="Times New Roman" panose="02020603050405020304" pitchFamily="18" charset="0"/>
                <a:cs typeface="Times New Roman" panose="02020603050405020304" pitchFamily="18" charset="0"/>
              </a:rPr>
              <a:t>8</a:t>
            </a:r>
            <a:r>
              <a:rPr kumimoji="0" lang="en-US" sz="2200" b="0" i="0" u="none" strike="noStrike" cap="none" normalizeH="0" baseline="0" dirty="0">
                <a:ln>
                  <a:noFill/>
                </a:ln>
                <a:solidFill>
                  <a:srgbClr val="000000"/>
                </a:solidFill>
                <a:effectLst/>
                <a:latin typeface="Times New Roman" panose="02020603050405020304" pitchFamily="18" charset="0"/>
                <a:cs typeface="Times New Roman" panose="02020603050405020304" pitchFamily="18" charset="0"/>
              </a:rPr>
              <a:t> = Decimal Number  21</a:t>
            </a:r>
            <a:r>
              <a:rPr kumimoji="0" lang="en-US" sz="2200" b="0" i="0" u="none" strike="noStrike" cap="none" normalizeH="0" baseline="-30000" dirty="0">
                <a:ln>
                  <a:noFill/>
                </a:ln>
                <a:solidFill>
                  <a:srgbClr val="000000"/>
                </a:solidFill>
                <a:effectLst/>
                <a:latin typeface="Times New Roman" panose="02020603050405020304" pitchFamily="18" charset="0"/>
                <a:cs typeface="Times New Roman" panose="02020603050405020304" pitchFamily="18" charset="0"/>
              </a:rPr>
              <a:t>10</a:t>
            </a:r>
            <a:endParaRPr kumimoji="0" lang="en-US" sz="22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B53A3BC1-B143-4C53-9C71-460313B0748E}"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2</a:t>
            </a:fld>
            <a:endParaRPr lang="en-US" dirty="0">
              <a:latin typeface="Times New Roman" panose="02020603050405020304" pitchFamily="18" charset="0"/>
              <a:cs typeface="Times New Roman" panose="02020603050405020304" pitchFamily="18" charset="0"/>
            </a:endParaRPr>
          </a:p>
        </p:txBody>
      </p:sp>
      <p:sp>
        <p:nvSpPr>
          <p:cNvPr id="8"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smtClean="0">
                <a:ln>
                  <a:noFill/>
                </a:ln>
                <a:solidFill>
                  <a:schemeClr val="dk1"/>
                </a:solidFill>
                <a:effectLst/>
                <a:uLnTx/>
                <a:uFillTx/>
                <a:latin typeface="Times New Roman" panose="02020603050405020304" pitchFamily="18" charset="0"/>
                <a:cs typeface="Times New Roman" panose="02020603050405020304" pitchFamily="18" charset="0"/>
              </a:rPr>
              <a:t>Syllabus</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9" name="Picture 2" descr="E:\NIET\Project\xLogo11.png.pagespeed.ic.pydHLuCQEZ.png"/>
          <p:cNvPicPr>
            <a:picLocks noChangeAspect="1" noChangeArrowheads="1"/>
          </p:cNvPicPr>
          <p:nvPr/>
        </p:nvPicPr>
        <p:blipFill>
          <a:blip r:embed="rId3"/>
          <a:srcRect/>
          <a:stretch>
            <a:fillRect/>
          </a:stretch>
        </p:blipFill>
        <p:spPr bwMode="auto">
          <a:xfrm>
            <a:off x="0" y="0"/>
            <a:ext cx="1447800" cy="817163"/>
          </a:xfrm>
          <a:prstGeom prst="rect">
            <a:avLst/>
          </a:prstGeom>
          <a:noFill/>
        </p:spPr>
      </p:pic>
      <p:sp>
        <p:nvSpPr>
          <p:cNvPr id="10" name="Footer Placeholder 9"/>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pic>
        <p:nvPicPr>
          <p:cNvPr id="5" name="Picture 4"/>
          <p:cNvPicPr>
            <a:picLocks noChangeAspect="1"/>
          </p:cNvPicPr>
          <p:nvPr/>
        </p:nvPicPr>
        <p:blipFill rotWithShape="1">
          <a:blip r:embed="rId4"/>
          <a:srcRect l="25988" t="33333" r="25402" b="6250"/>
          <a:stretch/>
        </p:blipFill>
        <p:spPr>
          <a:xfrm>
            <a:off x="304800" y="828535"/>
            <a:ext cx="8839200" cy="5396451"/>
          </a:xfrm>
          <a:prstGeom prst="rect">
            <a:avLst/>
          </a:prstGeom>
        </p:spPr>
      </p:pic>
    </p:spTree>
    <p:extLst>
      <p:ext uri="{BB962C8B-B14F-4D97-AF65-F5344CB8AC3E}">
        <p14:creationId xmlns:p14="http://schemas.microsoft.com/office/powerpoint/2010/main" val="1244684348"/>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Write counting upto 100 in Octal and Hexadecimal?</a:t>
            </a:r>
          </a:p>
          <a:p>
            <a:pPr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Write counting upto 20 in base = 3 and base =5?</a:t>
            </a:r>
          </a:p>
          <a:p>
            <a:pPr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Convert the following numbers with the indicated bases to decimal: (12121)</a:t>
            </a:r>
            <a:r>
              <a:rPr lang="en-US" sz="2400" baseline="-25000" dirty="0">
                <a:latin typeface="Times New Roman" panose="02020603050405020304" pitchFamily="18" charset="0"/>
                <a:cs typeface="Times New Roman" panose="02020603050405020304" pitchFamily="18" charset="0"/>
              </a:rPr>
              <a:t>3</a:t>
            </a:r>
            <a:r>
              <a:rPr lang="en-US" sz="2400" dirty="0">
                <a:latin typeface="Times New Roman" panose="02020603050405020304" pitchFamily="18" charset="0"/>
                <a:cs typeface="Times New Roman" panose="02020603050405020304" pitchFamily="18" charset="0"/>
              </a:rPr>
              <a:t>; (4310)</a:t>
            </a:r>
            <a:r>
              <a:rPr lang="en-US" sz="2400" baseline="-25000" dirty="0">
                <a:latin typeface="Times New Roman" panose="02020603050405020304" pitchFamily="18" charset="0"/>
                <a:cs typeface="Times New Roman" panose="02020603050405020304" pitchFamily="18" charset="0"/>
              </a:rPr>
              <a:t>5</a:t>
            </a:r>
            <a:r>
              <a:rPr lang="en-US" sz="2400" dirty="0">
                <a:latin typeface="Times New Roman" panose="02020603050405020304" pitchFamily="18" charset="0"/>
                <a:cs typeface="Times New Roman" panose="02020603050405020304" pitchFamily="18" charset="0"/>
              </a:rPr>
              <a:t>; (50)</a:t>
            </a:r>
            <a:r>
              <a:rPr lang="en-US" sz="2400" baseline="-25000" dirty="0">
                <a:latin typeface="Times New Roman" panose="02020603050405020304" pitchFamily="18" charset="0"/>
                <a:cs typeface="Times New Roman" panose="02020603050405020304" pitchFamily="18" charset="0"/>
              </a:rPr>
              <a:t>7</a:t>
            </a:r>
            <a:r>
              <a:rPr lang="en-US" sz="2400" dirty="0">
                <a:latin typeface="Times New Roman" panose="02020603050405020304" pitchFamily="18" charset="0"/>
                <a:cs typeface="Times New Roman" panose="02020603050405020304" pitchFamily="18" charset="0"/>
              </a:rPr>
              <a:t>; and (198)</a:t>
            </a:r>
            <a:r>
              <a:rPr lang="en-US" sz="2400" baseline="-25000" dirty="0">
                <a:latin typeface="Times New Roman" panose="02020603050405020304" pitchFamily="18" charset="0"/>
                <a:cs typeface="Times New Roman" panose="02020603050405020304" pitchFamily="18" charset="0"/>
              </a:rPr>
              <a:t>12</a:t>
            </a:r>
            <a:r>
              <a:rPr lang="en-US" sz="2400" dirty="0">
                <a:latin typeface="Times New Roman" panose="02020603050405020304" pitchFamily="18" charset="0"/>
                <a:cs typeface="Times New Roman" panose="02020603050405020304" pitchFamily="18" charset="0"/>
              </a:rPr>
              <a:t>.</a:t>
            </a:r>
          </a:p>
          <a:p>
            <a:pPr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Convert the following decimal numbers to binary: 1231; 673; and 1998.</a:t>
            </a:r>
          </a:p>
          <a:p>
            <a:pPr>
              <a:buNone/>
            </a:pP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C3397EB2-FC43-429B-A3C4-699AE1948C71}"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20</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Daily Quiz</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buNone/>
            </a:pPr>
            <a:r>
              <a:rPr lang="en-US" sz="2400" dirty="0">
                <a:latin typeface="Times New Roman" panose="02020603050405020304" pitchFamily="18" charset="0"/>
                <a:cs typeface="Times New Roman" panose="02020603050405020304" pitchFamily="18" charset="0"/>
              </a:rPr>
              <a:t>In the last lecture we have discussed about</a:t>
            </a:r>
          </a:p>
          <a:p>
            <a:pPr>
              <a:buNone/>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Number systems, base of number systems and the conversion of one number system to another.</a:t>
            </a: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Representation of number systems in unsigned forms.</a:t>
            </a:r>
          </a:p>
          <a:p>
            <a:pPr>
              <a:buNone/>
            </a:pPr>
            <a:endParaRPr lang="en-US" sz="22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915FEA25-56A4-4CF0-B1D1-CDA563A148ED}"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21</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Recap</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343400"/>
          </a:xfrm>
        </p:spPr>
        <p:txBody>
          <a:bodyPr>
            <a:normAutofit/>
          </a:bodyPr>
          <a:lstStyle/>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Signed integer representation</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Fixed and floating point representation</a:t>
            </a:r>
          </a:p>
          <a:p>
            <a:pPr>
              <a:buNone/>
            </a:pPr>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C8C5A24D-52A8-4A03-89F1-94B9556FC52A}"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22</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Topic</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832403"/>
            <a:ext cx="8229600" cy="4495800"/>
          </a:xfrm>
        </p:spPr>
        <p:txBody>
          <a:bodyPr>
            <a:normAutofit/>
          </a:bodyPr>
          <a:lstStyle/>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To discuss about representation of negative numbers In signed magnitude, 1’s complement and 2’s complement representation schemes.</a:t>
            </a: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How to represent the numbers in fixed and floating point forms.</a:t>
            </a: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What are different character codes used to represent characters.</a:t>
            </a:r>
          </a:p>
          <a:p>
            <a:endParaRPr lang="en-US" sz="22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C8C5A24D-52A8-4A03-89F1-94B9556FC52A}"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23</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Topic objective</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143000"/>
            <a:ext cx="8305800" cy="4800600"/>
          </a:xfrm>
        </p:spPr>
        <p:txBody>
          <a:bodyPr>
            <a:normAutofit/>
          </a:bodyPr>
          <a:lstStyle/>
          <a:p>
            <a:pPr algn="just">
              <a:spcBef>
                <a:spcPts val="600"/>
              </a:spcBef>
              <a:buFont typeface="Wingdings" panose="05000000000000000000" pitchFamily="2" charset="2"/>
              <a:buChar char="Ø"/>
            </a:pPr>
            <a:r>
              <a:rPr lang="en-US" altLang="zh-TW" sz="2400" dirty="0">
                <a:latin typeface="Times New Roman" panose="02020603050405020304" pitchFamily="18" charset="0"/>
                <a:cs typeface="Times New Roman" panose="02020603050405020304" pitchFamily="18" charset="0"/>
              </a:rPr>
              <a:t>To represent negative integers, we need a notation for negative values.</a:t>
            </a:r>
          </a:p>
          <a:p>
            <a:pPr algn="just">
              <a:spcBef>
                <a:spcPts val="600"/>
              </a:spcBef>
              <a:buFont typeface="Wingdings" panose="05000000000000000000" pitchFamily="2" charset="2"/>
              <a:buChar char="Ø"/>
            </a:pPr>
            <a:r>
              <a:rPr lang="en-US" altLang="zh-TW" sz="2400" dirty="0">
                <a:latin typeface="Times New Roman" panose="02020603050405020304" pitchFamily="18" charset="0"/>
                <a:cs typeface="Times New Roman" panose="02020603050405020304" pitchFamily="18" charset="0"/>
              </a:rPr>
              <a:t>It is customary to represent the sign with a bit placed in the leftmost position of the number since binary digits.</a:t>
            </a:r>
          </a:p>
          <a:p>
            <a:pPr algn="just">
              <a:spcBef>
                <a:spcPts val="600"/>
              </a:spcBef>
              <a:buFont typeface="Wingdings" panose="05000000000000000000" pitchFamily="2" charset="2"/>
              <a:buChar char="Ø"/>
            </a:pPr>
            <a:r>
              <a:rPr lang="en-US" altLang="zh-TW" sz="2400" dirty="0">
                <a:latin typeface="Times New Roman" panose="02020603050405020304" pitchFamily="18" charset="0"/>
                <a:cs typeface="Times New Roman" panose="02020603050405020304" pitchFamily="18" charset="0"/>
              </a:rPr>
              <a:t>The convention is to make the </a:t>
            </a:r>
            <a:r>
              <a:rPr lang="en-US" altLang="zh-TW" sz="2400" dirty="0">
                <a:solidFill>
                  <a:srgbClr val="00B050"/>
                </a:solidFill>
                <a:latin typeface="Times New Roman" panose="02020603050405020304" pitchFamily="18" charset="0"/>
                <a:cs typeface="Times New Roman" panose="02020603050405020304" pitchFamily="18" charset="0"/>
              </a:rPr>
              <a:t>sign bit 0 for positive </a:t>
            </a:r>
            <a:r>
              <a:rPr lang="en-US" altLang="zh-TW" sz="2400" dirty="0">
                <a:latin typeface="Times New Roman" panose="02020603050405020304" pitchFamily="18" charset="0"/>
                <a:cs typeface="Times New Roman" panose="02020603050405020304" pitchFamily="18" charset="0"/>
              </a:rPr>
              <a:t>and </a:t>
            </a:r>
            <a:r>
              <a:rPr lang="en-US" altLang="zh-TW" sz="2400" dirty="0">
                <a:solidFill>
                  <a:srgbClr val="00B050"/>
                </a:solidFill>
                <a:latin typeface="Times New Roman" panose="02020603050405020304" pitchFamily="18" charset="0"/>
                <a:cs typeface="Times New Roman" panose="02020603050405020304" pitchFamily="18" charset="0"/>
              </a:rPr>
              <a:t>1 for negative</a:t>
            </a:r>
            <a:r>
              <a:rPr lang="en-US" altLang="zh-TW" sz="2400" dirty="0">
                <a:latin typeface="Times New Roman" panose="02020603050405020304" pitchFamily="18" charset="0"/>
                <a:cs typeface="Times New Roman" panose="02020603050405020304" pitchFamily="18" charset="0"/>
              </a:rPr>
              <a:t>.</a:t>
            </a:r>
          </a:p>
          <a:p>
            <a:pPr algn="just">
              <a:spcBef>
                <a:spcPts val="600"/>
              </a:spcBef>
              <a:buFont typeface="Wingdings" panose="05000000000000000000" pitchFamily="2" charset="2"/>
              <a:buChar char="Ø"/>
            </a:pPr>
            <a:r>
              <a:rPr lang="en-US" altLang="zh-TW" sz="2400" dirty="0">
                <a:latin typeface="Times New Roman" panose="02020603050405020304" pitchFamily="18" charset="0"/>
                <a:cs typeface="Times New Roman" panose="02020603050405020304" pitchFamily="18" charset="0"/>
              </a:rPr>
              <a:t>Example: there are 3 different ways to represent -9 with eight bits</a:t>
            </a:r>
          </a:p>
          <a:p>
            <a:pPr marL="263525" indent="-263525">
              <a:spcBef>
                <a:spcPts val="600"/>
              </a:spcBef>
            </a:pPr>
            <a:endParaRPr lang="en-US" altLang="zh-TW" sz="2200" dirty="0">
              <a:latin typeface="Times New Roman" panose="02020603050405020304" pitchFamily="18" charset="0"/>
              <a:cs typeface="Times New Roman" panose="02020603050405020304" pitchFamily="18" charset="0"/>
            </a:endParaRPr>
          </a:p>
          <a:p>
            <a:pPr marL="263525" indent="-263525"/>
            <a:endParaRPr lang="en-US" altLang="zh-TW" sz="2200" dirty="0">
              <a:latin typeface="Times New Roman" panose="02020603050405020304" pitchFamily="18" charset="0"/>
              <a:cs typeface="Times New Roman" panose="02020603050405020304" pitchFamily="18" charset="0"/>
            </a:endParaRPr>
          </a:p>
          <a:p>
            <a:pPr marL="263525" indent="-263525"/>
            <a:endParaRPr lang="en-US" altLang="zh-TW" dirty="0">
              <a:latin typeface="Times New Roman" panose="02020603050405020304" pitchFamily="18" charset="0"/>
              <a:cs typeface="Times New Roman" panose="02020603050405020304" pitchFamily="18" charset="0"/>
            </a:endParaRPr>
          </a:p>
          <a:p>
            <a:pPr marL="263525" indent="-263525"/>
            <a:endParaRPr lang="en-US" altLang="zh-TW" sz="2800" dirty="0">
              <a:solidFill>
                <a:srgbClr val="0000FF"/>
              </a:solidFill>
              <a:latin typeface="Times New Roman" panose="02020603050405020304" pitchFamily="18" charset="0"/>
              <a:cs typeface="Times New Roman" panose="02020603050405020304" pitchFamily="18" charset="0"/>
              <a:sym typeface="Symbol" pitchFamily="18" charset="2"/>
            </a:endParaRPr>
          </a:p>
          <a:p>
            <a:pPr marL="263525" indent="-263525"/>
            <a:endParaRPr lang="en-US" altLang="zh-TW" sz="2800" dirty="0">
              <a:solidFill>
                <a:srgbClr val="0000FF"/>
              </a:solidFill>
              <a:latin typeface="Times New Roman" panose="02020603050405020304" pitchFamily="18" charset="0"/>
              <a:cs typeface="Times New Roman" panose="02020603050405020304" pitchFamily="18" charset="0"/>
              <a:sym typeface="Symbol" pitchFamily="18" charset="2"/>
            </a:endParaRP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E8119D7E-6907-4FB6-8EE9-079ECC5B7AA3}"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24</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263525" indent="-263525" algn="ctr"/>
            <a:r>
              <a:rPr lang="en-US" altLang="zh-TW" sz="3200" dirty="0">
                <a:latin typeface="Times New Roman" panose="02020603050405020304" pitchFamily="18" charset="0"/>
                <a:cs typeface="Times New Roman" panose="02020603050405020304" pitchFamily="18" charset="0"/>
              </a:rPr>
              <a:t>Signed Integer Representation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pic>
        <p:nvPicPr>
          <p:cNvPr id="9" name="Picture 5"/>
          <p:cNvPicPr>
            <a:picLocks noChangeAspect="1" noChangeArrowheads="1"/>
          </p:cNvPicPr>
          <p:nvPr/>
        </p:nvPicPr>
        <p:blipFill>
          <a:blip r:embed="rId3">
            <a:lum bright="-6000" contrast="18000"/>
          </a:blip>
          <a:srcRect/>
          <a:stretch>
            <a:fillRect/>
          </a:stretch>
        </p:blipFill>
        <p:spPr bwMode="auto">
          <a:xfrm>
            <a:off x="1600200" y="4495800"/>
            <a:ext cx="6248400" cy="1319212"/>
          </a:xfrm>
          <a:prstGeom prst="rect">
            <a:avLst/>
          </a:prstGeom>
          <a:noFill/>
          <a:ln w="28575">
            <a:solidFill>
              <a:schemeClr val="accent2">
                <a:lumMod val="60000"/>
                <a:lumOff val="40000"/>
              </a:schemeClr>
            </a:solidFill>
            <a:miter lim="800000"/>
            <a:headEnd/>
            <a:tailEnd/>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1143000"/>
            <a:ext cx="8763000" cy="4525963"/>
          </a:xfrm>
        </p:spPr>
        <p:txBody>
          <a:bodyPr>
            <a:normAutofit fontScale="25000" lnSpcReduction="20000"/>
          </a:bodyPr>
          <a:lstStyle/>
          <a:p>
            <a:pPr algn="just">
              <a:buFont typeface="Wingdings" panose="05000000000000000000" pitchFamily="2" charset="2"/>
              <a:buChar char="Ø"/>
            </a:pPr>
            <a:r>
              <a:rPr lang="en-US" sz="8800" dirty="0">
                <a:latin typeface="Times New Roman" panose="02020603050405020304" pitchFamily="18" charset="0"/>
                <a:cs typeface="Times New Roman" panose="02020603050405020304" pitchFamily="18" charset="0"/>
              </a:rPr>
              <a:t>The floating-point representation of a number has two parts. </a:t>
            </a:r>
          </a:p>
          <a:p>
            <a:pPr algn="just">
              <a:buFont typeface="Wingdings" panose="05000000000000000000" pitchFamily="2" charset="2"/>
              <a:buChar char="Ø"/>
            </a:pPr>
            <a:endParaRPr lang="en-US" sz="88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8800" dirty="0">
                <a:latin typeface="Times New Roman" panose="02020603050405020304" pitchFamily="18" charset="0"/>
                <a:cs typeface="Times New Roman" panose="02020603050405020304" pitchFamily="18" charset="0"/>
              </a:rPr>
              <a:t> The first part represents a signed, fixed-point number called the mantissa.</a:t>
            </a:r>
          </a:p>
          <a:p>
            <a:pPr algn="just">
              <a:buFont typeface="Wingdings" panose="05000000000000000000" pitchFamily="2" charset="2"/>
              <a:buChar char="Ø"/>
            </a:pPr>
            <a:endParaRPr lang="en-US" sz="88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8800" dirty="0">
                <a:latin typeface="Times New Roman" panose="02020603050405020304" pitchFamily="18" charset="0"/>
                <a:cs typeface="Times New Roman" panose="02020603050405020304" pitchFamily="18" charset="0"/>
              </a:rPr>
              <a:t> The second part designates the position of the decimal (or binary)   point and is called the exponent. </a:t>
            </a:r>
          </a:p>
          <a:p>
            <a:pPr algn="just">
              <a:buFont typeface="Wingdings" panose="05000000000000000000" pitchFamily="2" charset="2"/>
              <a:buChar char="Ø"/>
            </a:pPr>
            <a:endParaRPr lang="en-US" sz="88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8800" dirty="0">
                <a:latin typeface="Times New Roman" panose="02020603050405020304" pitchFamily="18" charset="0"/>
                <a:cs typeface="Times New Roman" panose="02020603050405020304" pitchFamily="18" charset="0"/>
              </a:rPr>
              <a:t>The fixed-point mantissa may be a fraction or an integer. For example, the decimal number + 6132.789 is represented in floating-point with a fraction and an exponent as follows:	</a:t>
            </a:r>
          </a:p>
          <a:p>
            <a:pPr lvl="1" algn="just"/>
            <a:r>
              <a:rPr lang="en-US" sz="8400" dirty="0">
                <a:latin typeface="Times New Roman" panose="02020603050405020304" pitchFamily="18" charset="0"/>
                <a:cs typeface="Times New Roman" panose="02020603050405020304" pitchFamily="18" charset="0"/>
              </a:rPr>
              <a:t>Fraction 		Exponent </a:t>
            </a:r>
          </a:p>
          <a:p>
            <a:pPr algn="just">
              <a:buNone/>
            </a:pPr>
            <a:r>
              <a:rPr lang="en-US" sz="8800" dirty="0">
                <a:latin typeface="Times New Roman" panose="02020603050405020304" pitchFamily="18" charset="0"/>
                <a:cs typeface="Times New Roman" panose="02020603050405020304" pitchFamily="18" charset="0"/>
              </a:rPr>
              <a:t>	+ 0 .6132789		 + 04</a:t>
            </a:r>
          </a:p>
          <a:p>
            <a:pPr algn="just">
              <a:buNone/>
            </a:pPr>
            <a:r>
              <a:rPr lang="en-US" sz="9600"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A235225E-7A5A-4FB8-8977-83ACF3CC533E}"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25</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2800" dirty="0">
                <a:latin typeface="Times New Roman" panose="02020603050405020304" pitchFamily="18" charset="0"/>
                <a:cs typeface="Times New Roman" panose="02020603050405020304" pitchFamily="18" charset="0"/>
              </a:rPr>
              <a:t>Fixed and Floating Point Representations (CO1)</a:t>
            </a:r>
            <a:endParaRPr lang="en-US" sz="2000" dirty="0">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81000" y="762000"/>
            <a:ext cx="8763000" cy="4525963"/>
          </a:xfrm>
        </p:spPr>
        <p:txBody>
          <a:bodyPr>
            <a:normAutofit fontScale="25000" lnSpcReduction="20000"/>
          </a:bodyPr>
          <a:lstStyle/>
          <a:p>
            <a:pPr algn="ctr">
              <a:buNone/>
            </a:pPr>
            <a:endParaRPr lang="en-US" sz="9600" dirty="0">
              <a:latin typeface="Times New Roman" panose="02020603050405020304" pitchFamily="18" charset="0"/>
              <a:cs typeface="Times New Roman" panose="02020603050405020304" pitchFamily="18" charset="0"/>
            </a:endParaRPr>
          </a:p>
          <a:p>
            <a:pPr marL="457200" indent="-457200">
              <a:buNone/>
            </a:pPr>
            <a:r>
              <a:rPr lang="en-US" sz="9600" dirty="0">
                <a:latin typeface="Times New Roman" panose="02020603050405020304" pitchFamily="18" charset="0"/>
                <a:cs typeface="Times New Roman" panose="02020603050405020304" pitchFamily="18" charset="0"/>
              </a:rPr>
              <a:t>	1. Gray Code:-The advantage of the Gray code over straight binary numbers is that the Gray code changes by only one bit as it sequences from one number to the next. (Refer Table- 3.5)</a:t>
            </a:r>
          </a:p>
          <a:p>
            <a:pPr marL="457200" indent="-457200"/>
            <a:endParaRPr lang="en-US" sz="9600" dirty="0">
              <a:latin typeface="Times New Roman" panose="02020603050405020304" pitchFamily="18" charset="0"/>
              <a:cs typeface="Times New Roman" panose="02020603050405020304" pitchFamily="18" charset="0"/>
            </a:endParaRPr>
          </a:p>
          <a:p>
            <a:pPr marL="457200" indent="-457200">
              <a:buNone/>
            </a:pPr>
            <a:r>
              <a:rPr lang="en-US" sz="9600" dirty="0">
                <a:latin typeface="Times New Roman" panose="02020603050405020304" pitchFamily="18" charset="0"/>
                <a:cs typeface="Times New Roman" panose="02020603050405020304" pitchFamily="18" charset="0"/>
              </a:rPr>
              <a:t>	2. Other Decimal Codes:- </a:t>
            </a:r>
          </a:p>
          <a:p>
            <a:pPr>
              <a:buNone/>
            </a:pPr>
            <a:r>
              <a:rPr lang="en-US" sz="9600" dirty="0">
                <a:latin typeface="Times New Roman" panose="02020603050405020304" pitchFamily="18" charset="0"/>
                <a:cs typeface="Times New Roman" panose="02020603050405020304" pitchFamily="18" charset="0"/>
              </a:rPr>
              <a:t>			- BCD, EBCDIC</a:t>
            </a:r>
          </a:p>
          <a:p>
            <a:pPr>
              <a:buNone/>
            </a:pPr>
            <a:r>
              <a:rPr lang="en-US" sz="9600" dirty="0">
                <a:latin typeface="Times New Roman" panose="02020603050405020304" pitchFamily="18" charset="0"/>
                <a:cs typeface="Times New Roman" panose="02020603050405020304" pitchFamily="18" charset="0"/>
              </a:rPr>
              <a:t>			- Excess-3, Excess-127</a:t>
            </a:r>
          </a:p>
          <a:p>
            <a:pPr>
              <a:buNone/>
            </a:pPr>
            <a:r>
              <a:rPr lang="en-US" sz="9600" dirty="0">
                <a:latin typeface="Times New Roman" panose="02020603050405020304" pitchFamily="18" charset="0"/>
                <a:cs typeface="Times New Roman" panose="02020603050405020304" pitchFamily="18" charset="0"/>
              </a:rPr>
              <a:t>			- 8421, 2421 </a:t>
            </a:r>
          </a:p>
          <a:p>
            <a:pPr>
              <a:buNone/>
            </a:pPr>
            <a:r>
              <a:rPr lang="en-US" sz="9600" dirty="0">
                <a:latin typeface="Times New Roman" panose="02020603050405020304" pitchFamily="18" charset="0"/>
                <a:cs typeface="Times New Roman" panose="02020603050405020304" pitchFamily="18" charset="0"/>
              </a:rPr>
              <a:t>			- Error Detection codes (Parity bit)</a:t>
            </a:r>
            <a:r>
              <a:rPr lang="en-US" sz="8800" dirty="0">
                <a:latin typeface="Times New Roman" panose="02020603050405020304" pitchFamily="18" charset="0"/>
                <a:cs typeface="Times New Roman" panose="02020603050405020304" pitchFamily="18" charset="0"/>
              </a:rPr>
              <a:t>		 </a:t>
            </a:r>
          </a:p>
          <a:p>
            <a:endParaRPr lang="en-US" sz="88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79DD6831-5CB8-43EE-ACF5-C3C214FD581E}"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26</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dirty="0">
                <a:latin typeface="Times New Roman" panose="02020603050405020304" pitchFamily="18" charset="0"/>
                <a:cs typeface="Times New Roman" panose="02020603050405020304" pitchFamily="18" charset="0"/>
              </a:rPr>
              <a:t>Character Codes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75E713EB-723D-44A6-B9ED-C6BBC22101D3}"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27</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t>Daily Quiz</a:t>
            </a:r>
            <a:endParaRPr kumimoji="0" lang="en-US" sz="32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685800" y="848142"/>
            <a:ext cx="8001000" cy="2800767"/>
          </a:xfrm>
          <a:prstGeom prst="rect">
            <a:avLst/>
          </a:prstGeom>
        </p:spPr>
        <p:txBody>
          <a:bodyPr wrap="square">
            <a:spAutoFit/>
          </a:bodyPr>
          <a:lstStyle/>
          <a:p>
            <a:pPr marL="514350" indent="-514350">
              <a:buAutoNum type="arabicPeriod"/>
            </a:pPr>
            <a:r>
              <a:rPr lang="en-US" sz="2200" dirty="0">
                <a:latin typeface="Times New Roman" panose="02020603050405020304" pitchFamily="18" charset="0"/>
                <a:cs typeface="Times New Roman" panose="02020603050405020304" pitchFamily="18" charset="0"/>
              </a:rPr>
              <a:t>Represent decimal number 8620 in</a:t>
            </a:r>
          </a:p>
          <a:p>
            <a:pPr marL="514350" indent="-514350"/>
            <a:r>
              <a:rPr lang="en-US" sz="2200" dirty="0">
                <a:latin typeface="Times New Roman" panose="02020603050405020304" pitchFamily="18" charset="0"/>
                <a:cs typeface="Times New Roman" panose="02020603050405020304" pitchFamily="18" charset="0"/>
              </a:rPr>
              <a:t> (a) BCD; </a:t>
            </a:r>
          </a:p>
          <a:p>
            <a:pPr marL="514350" indent="-514350"/>
            <a:r>
              <a:rPr lang="en-US" sz="2200" dirty="0">
                <a:latin typeface="Times New Roman" panose="02020603050405020304" pitchFamily="18" charset="0"/>
                <a:cs typeface="Times New Roman" panose="02020603050405020304" pitchFamily="18" charset="0"/>
              </a:rPr>
              <a:t>(b) excess-3 code; </a:t>
            </a:r>
          </a:p>
          <a:p>
            <a:pPr marL="514350" indent="-514350"/>
            <a:r>
              <a:rPr lang="en-US" sz="2200" dirty="0">
                <a:latin typeface="Times New Roman" panose="02020603050405020304" pitchFamily="18" charset="0"/>
                <a:cs typeface="Times New Roman" panose="02020603050405020304" pitchFamily="18" charset="0"/>
              </a:rPr>
              <a:t>(c) 2421 code;</a:t>
            </a:r>
          </a:p>
          <a:p>
            <a:pPr marL="514350" indent="-514350"/>
            <a:r>
              <a:rPr lang="en-US" sz="2200" dirty="0">
                <a:latin typeface="Times New Roman" panose="02020603050405020304" pitchFamily="18" charset="0"/>
                <a:cs typeface="Times New Roman" panose="02020603050405020304" pitchFamily="18" charset="0"/>
              </a:rPr>
              <a:t>(d) as a binary number</a:t>
            </a:r>
          </a:p>
          <a:p>
            <a:pPr marL="514350" indent="-514350"/>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2. What is the radix of the numbers if the solution to the quadratic equation   x</a:t>
            </a:r>
            <a:r>
              <a:rPr lang="en-US" sz="2200" baseline="30000" dirty="0">
                <a:latin typeface="Times New Roman" panose="02020603050405020304" pitchFamily="18" charset="0"/>
                <a:cs typeface="Times New Roman" panose="02020603050405020304" pitchFamily="18" charset="0"/>
              </a:rPr>
              <a:t>2</a:t>
            </a:r>
            <a:r>
              <a:rPr lang="en-US" sz="2200" dirty="0">
                <a:latin typeface="Times New Roman" panose="02020603050405020304" pitchFamily="18" charset="0"/>
                <a:cs typeface="Times New Roman" panose="02020603050405020304" pitchFamily="18" charset="0"/>
              </a:rPr>
              <a:t> – 10x + 31 = 0 is x = 5 and x = 8</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buNone/>
            </a:pPr>
            <a:r>
              <a:rPr lang="en-US" sz="2200" dirty="0">
                <a:latin typeface="Times New Roman" panose="02020603050405020304" pitchFamily="18" charset="0"/>
                <a:cs typeface="Times New Roman" panose="02020603050405020304" pitchFamily="18" charset="0"/>
              </a:rPr>
              <a:t>In the last lecture we have discussed about</a:t>
            </a:r>
          </a:p>
          <a:p>
            <a:pPr>
              <a:buNone/>
            </a:pPr>
            <a:endParaRPr lang="en-US" sz="22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How to represent negative numbers In signed magnitude, 1’s complement and 2’s complement representation schemes.</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How to represent the numbers in fixed and floating point forms.</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What are different character codes used to represent characters.</a:t>
            </a:r>
          </a:p>
          <a:p>
            <a:pPr>
              <a:buNone/>
            </a:pPr>
            <a:endParaRPr lang="en-US" sz="22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6F8D1C4B-1682-4DDD-8A13-63889F325546}"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28</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mn-lt"/>
                <a:ea typeface="+mn-ea"/>
                <a:cs typeface="+mn-cs"/>
              </a:rPr>
              <a:t>Recap</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90600"/>
            <a:ext cx="7543800" cy="4495800"/>
          </a:xfrm>
        </p:spPr>
        <p:txBody>
          <a:bodyPr>
            <a:normAutofit/>
          </a:bodyPr>
          <a:lstStyle/>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Logic gates </a:t>
            </a:r>
            <a:r>
              <a:rPr lang="en-US" dirty="0">
                <a:latin typeface="Times New Roman" panose="02020603050405020304" pitchFamily="18" charset="0"/>
                <a:cs typeface="Times New Roman" panose="02020603050405020304" pitchFamily="18" charset="0"/>
              </a:rPr>
              <a:t> </a:t>
            </a:r>
          </a:p>
        </p:txBody>
      </p:sp>
      <p:sp>
        <p:nvSpPr>
          <p:cNvPr id="4" name="Date Placeholder 3"/>
          <p:cNvSpPr>
            <a:spLocks noGrp="1"/>
          </p:cNvSpPr>
          <p:nvPr>
            <p:ph type="dt" sz="half" idx="10"/>
          </p:nvPr>
        </p:nvSpPr>
        <p:spPr/>
        <p:txBody>
          <a:bodyPr/>
          <a:lstStyle/>
          <a:p>
            <a:fld id="{9369CBA3-00A2-406C-AA19-9DB1B38972EE}"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29</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Topic </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Date Placeholder 5"/>
          <p:cNvSpPr>
            <a:spLocks noGrp="1"/>
          </p:cNvSpPr>
          <p:nvPr>
            <p:ph type="dt" sz="half" idx="10"/>
          </p:nvPr>
        </p:nvSpPr>
        <p:spPr/>
        <p:txBody>
          <a:bodyPr/>
          <a:lstStyle/>
          <a:p>
            <a:fld id="{B53A3BC1-B143-4C53-9C71-460313B0748E}"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3</a:t>
            </a:fld>
            <a:endParaRPr lang="en-US" dirty="0">
              <a:latin typeface="Times New Roman" panose="02020603050405020304" pitchFamily="18" charset="0"/>
              <a:cs typeface="Times New Roman" panose="02020603050405020304" pitchFamily="18" charset="0"/>
            </a:endParaRPr>
          </a:p>
        </p:txBody>
      </p:sp>
      <p:sp>
        <p:nvSpPr>
          <p:cNvPr id="8" name="Title 1"/>
          <p:cNvSpPr txBox="1">
            <a:spLocks/>
          </p:cNvSpPr>
          <p:nvPr/>
        </p:nvSpPr>
        <p:spPr>
          <a:xfrm>
            <a:off x="1371600" y="1"/>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dirty="0">
                <a:latin typeface="Times New Roman" panose="02020603050405020304" pitchFamily="18" charset="0"/>
                <a:cs typeface="Times New Roman" panose="02020603050405020304" pitchFamily="18" charset="0"/>
              </a:rPr>
              <a:t>Syllabus</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9" name="Picture 2" descr="E:\NIET\Project\xLogo11.png.pagespeed.ic.pydHLuCQEZ.png"/>
          <p:cNvPicPr>
            <a:picLocks noChangeAspect="1" noChangeArrowheads="1"/>
          </p:cNvPicPr>
          <p:nvPr/>
        </p:nvPicPr>
        <p:blipFill>
          <a:blip r:embed="rId3"/>
          <a:srcRect/>
          <a:stretch>
            <a:fillRect/>
          </a:stretch>
        </p:blipFill>
        <p:spPr bwMode="auto">
          <a:xfrm>
            <a:off x="0" y="0"/>
            <a:ext cx="1447800" cy="817163"/>
          </a:xfrm>
          <a:prstGeom prst="rect">
            <a:avLst/>
          </a:prstGeom>
          <a:noFill/>
        </p:spPr>
      </p:pic>
      <p:sp>
        <p:nvSpPr>
          <p:cNvPr id="10" name="Footer Placeholder 9"/>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pic>
        <p:nvPicPr>
          <p:cNvPr id="3" name="Picture 2"/>
          <p:cNvPicPr>
            <a:picLocks noChangeAspect="1"/>
          </p:cNvPicPr>
          <p:nvPr/>
        </p:nvPicPr>
        <p:blipFill rotWithShape="1">
          <a:blip r:embed="rId4"/>
          <a:srcRect l="25403" t="46874" r="25402" b="20834"/>
          <a:stretch/>
        </p:blipFill>
        <p:spPr>
          <a:xfrm>
            <a:off x="228600" y="1086618"/>
            <a:ext cx="8686800" cy="3637782"/>
          </a:xfrm>
          <a:prstGeom prst="rect">
            <a:avLst/>
          </a:prstGeom>
        </p:spPr>
      </p:pic>
      <p:pic>
        <p:nvPicPr>
          <p:cNvPr id="11" name="Picture 10"/>
          <p:cNvPicPr>
            <a:picLocks noChangeAspect="1"/>
          </p:cNvPicPr>
          <p:nvPr/>
        </p:nvPicPr>
        <p:blipFill rotWithShape="1">
          <a:blip r:embed="rId5"/>
          <a:srcRect l="24597" t="39583" r="25037" b="53126"/>
          <a:stretch/>
        </p:blipFill>
        <p:spPr>
          <a:xfrm>
            <a:off x="76200" y="817163"/>
            <a:ext cx="8839200" cy="653295"/>
          </a:xfrm>
          <a:prstGeom prst="rect">
            <a:avLst/>
          </a:prstGeom>
        </p:spPr>
      </p:pic>
    </p:spTree>
    <p:extLst>
      <p:ext uri="{BB962C8B-B14F-4D97-AF65-F5344CB8AC3E}">
        <p14:creationId xmlns:p14="http://schemas.microsoft.com/office/powerpoint/2010/main" val="182837274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990600"/>
            <a:ext cx="7543800" cy="4495800"/>
          </a:xfrm>
        </p:spPr>
        <p:txBody>
          <a:bodyPr>
            <a:normAutofit/>
          </a:bodyPr>
          <a:lstStyle/>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To discuss about the function of logic gates using different representation schemes</a:t>
            </a:r>
            <a:r>
              <a:rPr lang="en-US" dirty="0">
                <a:latin typeface="Times New Roman" panose="02020603050405020304" pitchFamily="18" charset="0"/>
                <a:cs typeface="Times New Roman" panose="02020603050405020304" pitchFamily="18" charset="0"/>
              </a:rPr>
              <a:t>. </a:t>
            </a:r>
          </a:p>
        </p:txBody>
      </p:sp>
      <p:sp>
        <p:nvSpPr>
          <p:cNvPr id="4" name="Date Placeholder 3"/>
          <p:cNvSpPr>
            <a:spLocks noGrp="1"/>
          </p:cNvSpPr>
          <p:nvPr>
            <p:ph type="dt" sz="half" idx="10"/>
          </p:nvPr>
        </p:nvSpPr>
        <p:spPr/>
        <p:txBody>
          <a:bodyPr/>
          <a:lstStyle/>
          <a:p>
            <a:fld id="{9369CBA3-00A2-406C-AA19-9DB1B38972EE}"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30</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Topic objective</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fontScale="70000" lnSpcReduction="20000"/>
          </a:bodyPr>
          <a:lstStyle/>
          <a:p>
            <a:pPr algn="ctr">
              <a:buNone/>
            </a:pPr>
            <a:r>
              <a:rPr lang="en-US" sz="4000" dirty="0">
                <a:latin typeface="Times New Roman" panose="02020603050405020304" pitchFamily="18" charset="0"/>
                <a:cs typeface="Times New Roman" panose="02020603050405020304" pitchFamily="18" charset="0"/>
              </a:rPr>
              <a:t>Logic Gates</a:t>
            </a:r>
          </a:p>
          <a:p>
            <a:pPr algn="ctr"/>
            <a:endParaRPr lang="en-US" sz="4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 </a:t>
            </a:r>
            <a:r>
              <a:rPr lang="en-US" sz="3400" dirty="0">
                <a:latin typeface="Times New Roman" panose="02020603050405020304" pitchFamily="18" charset="0"/>
                <a:cs typeface="Times New Roman" panose="02020603050405020304" pitchFamily="18" charset="0"/>
              </a:rPr>
              <a:t>The gates are blocks of hardware that produce a binary output.</a:t>
            </a:r>
          </a:p>
          <a:p>
            <a:pPr>
              <a:buFont typeface="Wingdings" panose="05000000000000000000" pitchFamily="2" charset="2"/>
              <a:buChar char="Ø"/>
            </a:pPr>
            <a:endParaRPr lang="en-US" sz="46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3400" dirty="0">
                <a:latin typeface="Times New Roman" panose="02020603050405020304" pitchFamily="18" charset="0"/>
                <a:cs typeface="Times New Roman" panose="02020603050405020304" pitchFamily="18" charset="0"/>
              </a:rPr>
              <a:t> There are three elementary logic gates and a range of other simple gates.</a:t>
            </a:r>
          </a:p>
          <a:p>
            <a:pPr>
              <a:buFont typeface="Wingdings" panose="05000000000000000000" pitchFamily="2" charset="2"/>
              <a:buChar char="Ø"/>
            </a:pPr>
            <a:endParaRPr lang="en-US" sz="3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defRPr/>
            </a:pPr>
            <a:r>
              <a:rPr lang="en-US" sz="3400" dirty="0">
                <a:latin typeface="Times New Roman" panose="02020603050405020304" pitchFamily="18" charset="0"/>
                <a:cs typeface="Times New Roman" panose="02020603050405020304" pitchFamily="18" charset="0"/>
              </a:rPr>
              <a:t>Each gate has its own logic symbol which allows complex functions to be represented by a logic diagram.</a:t>
            </a:r>
          </a:p>
          <a:p>
            <a:pPr algn="just">
              <a:buFont typeface="Wingdings" panose="05000000000000000000" pitchFamily="2" charset="2"/>
              <a:buChar char="Ø"/>
              <a:defRPr/>
            </a:pPr>
            <a:endParaRPr lang="en-US" sz="3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defRPr/>
            </a:pPr>
            <a:r>
              <a:rPr lang="en-US" sz="3400" dirty="0">
                <a:latin typeface="Times New Roman" panose="02020603050405020304" pitchFamily="18" charset="0"/>
                <a:cs typeface="Times New Roman" panose="02020603050405020304" pitchFamily="18" charset="0"/>
              </a:rPr>
              <a:t>The function of each gate can be represented by a truth table or using Boolean notation.</a:t>
            </a: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EB8400CB-08C4-4FB6-B6CA-AA8F9EAD7C66}"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31</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Digital Logic (CO1) </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B8400CB-08C4-4FB6-B6CA-AA8F9EAD7C66}"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32</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Digital Logic (CO1) </a:t>
            </a:r>
          </a:p>
        </p:txBody>
      </p:sp>
      <p:pic>
        <p:nvPicPr>
          <p:cNvPr id="8" name="Picture 2" descr="E:\NIET\Project\xLogo11.png.pagespeed.ic.pydHLuCQEZ.png"/>
          <p:cNvPicPr>
            <a:picLocks noChangeAspect="1" noChangeArrowheads="1"/>
          </p:cNvPicPr>
          <p:nvPr/>
        </p:nvPicPr>
        <p:blipFill>
          <a:blip r:embed="rId4"/>
          <a:srcRect/>
          <a:stretch>
            <a:fillRect/>
          </a:stretch>
        </p:blipFill>
        <p:spPr bwMode="auto">
          <a:xfrm>
            <a:off x="0" y="0"/>
            <a:ext cx="1447800" cy="817163"/>
          </a:xfrm>
          <a:prstGeom prst="rect">
            <a:avLst/>
          </a:prstGeom>
          <a:noFill/>
        </p:spPr>
      </p:pic>
      <p:pic>
        <p:nvPicPr>
          <p:cNvPr id="10" name="Logic Gates Basics">
            <a:hlinkClick r:id="" action="ppaction://media"/>
            <a:extLst>
              <a:ext uri="{FF2B5EF4-FFF2-40B4-BE49-F238E27FC236}">
                <a16:creationId xmlns:a16="http://schemas.microsoft.com/office/drawing/2014/main" id="{8D786218-FEF9-4793-9E4F-F79A28903FC8}"/>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549274" y="990600"/>
            <a:ext cx="8137525" cy="4577760"/>
          </a:xfrm>
        </p:spPr>
      </p:pic>
    </p:spTree>
    <p:extLst>
      <p:ext uri="{BB962C8B-B14F-4D97-AF65-F5344CB8AC3E}">
        <p14:creationId xmlns:p14="http://schemas.microsoft.com/office/powerpoint/2010/main" val="3228402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2686"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47040" y="6320790"/>
            <a:ext cx="2133600" cy="365125"/>
          </a:xfrm>
        </p:spPr>
        <p:txBody>
          <a:bodyPr/>
          <a:lstStyle/>
          <a:p>
            <a:fld id="{1D10660D-C62B-4245-8C93-3D350771ABF4}"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04440" y="632079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a:xfrm>
            <a:off x="6543040" y="6320790"/>
            <a:ext cx="2133600" cy="365125"/>
          </a:xfrm>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33</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61440" y="-3556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Logic Gates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10160" y="-35560"/>
            <a:ext cx="1447800" cy="817163"/>
          </a:xfrm>
          <a:prstGeom prst="rect">
            <a:avLst/>
          </a:prstGeom>
          <a:noFill/>
        </p:spPr>
      </p:pic>
      <p:pic>
        <p:nvPicPr>
          <p:cNvPr id="9" name="Picture 4" descr="C09NF09"/>
          <p:cNvPicPr>
            <a:picLocks noGrp="1" noChangeAspect="1" noChangeArrowheads="1"/>
          </p:cNvPicPr>
          <p:nvPr>
            <p:ph idx="1"/>
          </p:nvPr>
        </p:nvPicPr>
        <p:blipFill>
          <a:blip r:embed="rId3"/>
          <a:srcRect/>
          <a:stretch>
            <a:fillRect/>
          </a:stretch>
        </p:blipFill>
        <p:spPr bwMode="auto">
          <a:xfrm>
            <a:off x="523240" y="2550927"/>
            <a:ext cx="8229600" cy="2518913"/>
          </a:xfrm>
          <a:prstGeom prst="rect">
            <a:avLst/>
          </a:prstGeom>
          <a:noFill/>
          <a:ln w="9525">
            <a:noFill/>
            <a:miter lim="800000"/>
            <a:headEnd/>
            <a:tailEnd/>
          </a:ln>
        </p:spPr>
      </p:pic>
      <p:sp>
        <p:nvSpPr>
          <p:cNvPr id="10" name="Rectangle 9"/>
          <p:cNvSpPr/>
          <p:nvPr/>
        </p:nvSpPr>
        <p:spPr>
          <a:xfrm>
            <a:off x="751840" y="1107440"/>
            <a:ext cx="2359364" cy="523220"/>
          </a:xfrm>
          <a:prstGeom prst="rect">
            <a:avLst/>
          </a:prstGeom>
        </p:spPr>
        <p:txBody>
          <a:bodyPr wrap="none">
            <a:spAutoFit/>
          </a:bodyPr>
          <a:lstStyle/>
          <a:p>
            <a:r>
              <a:rPr lang="en-GB" sz="2800" b="1" dirty="0">
                <a:solidFill>
                  <a:srgbClr val="0000FF"/>
                </a:solidFill>
                <a:latin typeface="Times New Roman" panose="02020603050405020304" pitchFamily="18" charset="0"/>
                <a:cs typeface="Times New Roman" panose="02020603050405020304" pitchFamily="18" charset="0"/>
              </a:rPr>
              <a:t>The AND gate</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D20F4C9-A55F-448A-9CC6-589F256B9A09}"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34</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Logic Gates Continued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762000" y="1143000"/>
            <a:ext cx="2138727" cy="523220"/>
          </a:xfrm>
          <a:prstGeom prst="rect">
            <a:avLst/>
          </a:prstGeom>
        </p:spPr>
        <p:txBody>
          <a:bodyPr wrap="none">
            <a:spAutoFit/>
          </a:bodyPr>
          <a:lstStyle/>
          <a:p>
            <a:r>
              <a:rPr lang="en-GB" sz="2800" b="1" dirty="0">
                <a:solidFill>
                  <a:srgbClr val="0000FF"/>
                </a:solidFill>
                <a:latin typeface="Times New Roman" panose="02020603050405020304" pitchFamily="18" charset="0"/>
                <a:cs typeface="Times New Roman" panose="02020603050405020304" pitchFamily="18" charset="0"/>
              </a:rPr>
              <a:t>The OR gate</a:t>
            </a:r>
          </a:p>
        </p:txBody>
      </p:sp>
      <p:pic>
        <p:nvPicPr>
          <p:cNvPr id="12" name="Picture 5" descr="C09NF10"/>
          <p:cNvPicPr>
            <a:picLocks noGrp="1" noChangeAspect="1" noChangeArrowheads="1"/>
          </p:cNvPicPr>
          <p:nvPr>
            <p:ph idx="1"/>
          </p:nvPr>
        </p:nvPicPr>
        <p:blipFill>
          <a:blip r:embed="rId3"/>
          <a:srcRect/>
          <a:stretch>
            <a:fillRect/>
          </a:stretch>
        </p:blipFill>
        <p:spPr bwMode="auto">
          <a:xfrm>
            <a:off x="457200" y="2593128"/>
            <a:ext cx="8229600" cy="2540106"/>
          </a:xfrm>
          <a:prstGeom prst="rect">
            <a:avLst/>
          </a:prstGeom>
          <a:noFill/>
          <a:ln w="9525">
            <a:noFill/>
            <a:miter lim="800000"/>
            <a:headEnd/>
            <a:tailEnd/>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FEA83CB-6D9F-4456-8A6D-BA38B32ECCD6}"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35</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endParaRPr lang="en-US" sz="3200" dirty="0">
              <a:latin typeface="Times New Roman" panose="02020603050405020304" pitchFamily="18" charset="0"/>
              <a:cs typeface="Times New Roman" panose="02020603050405020304" pitchFamily="18" charset="0"/>
            </a:endParaRPr>
          </a:p>
          <a:p>
            <a:pPr algn="ctr"/>
            <a:r>
              <a:rPr lang="en-US" sz="3200" dirty="0">
                <a:latin typeface="Times New Roman" panose="02020603050405020304" pitchFamily="18" charset="0"/>
                <a:cs typeface="Times New Roman" panose="02020603050405020304" pitchFamily="18" charset="0"/>
              </a:rPr>
              <a:t>Logic Gates Continued (CO1)</a:t>
            </a:r>
          </a:p>
          <a:p>
            <a:pPr algn="ctr"/>
            <a:endParaRPr lang="en-US" sz="3200" dirty="0">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762000" y="1143000"/>
            <a:ext cx="2638864" cy="523220"/>
          </a:xfrm>
          <a:prstGeom prst="rect">
            <a:avLst/>
          </a:prstGeom>
        </p:spPr>
        <p:txBody>
          <a:bodyPr wrap="none">
            <a:spAutoFit/>
          </a:bodyPr>
          <a:lstStyle/>
          <a:p>
            <a:r>
              <a:rPr lang="en-GB" sz="2800" b="1" dirty="0">
                <a:solidFill>
                  <a:srgbClr val="0000FF"/>
                </a:solidFill>
                <a:latin typeface="Times New Roman" panose="02020603050405020304" pitchFamily="18" charset="0"/>
                <a:cs typeface="Times New Roman" panose="02020603050405020304" pitchFamily="18" charset="0"/>
              </a:rPr>
              <a:t>The NAND gate</a:t>
            </a:r>
          </a:p>
        </p:txBody>
      </p:sp>
      <p:pic>
        <p:nvPicPr>
          <p:cNvPr id="12" name="Picture 5" descr="C09NF13"/>
          <p:cNvPicPr>
            <a:picLocks noGrp="1" noChangeAspect="1" noChangeArrowheads="1"/>
          </p:cNvPicPr>
          <p:nvPr>
            <p:ph idx="1"/>
          </p:nvPr>
        </p:nvPicPr>
        <p:blipFill>
          <a:blip r:embed="rId3"/>
          <a:srcRect/>
          <a:stretch>
            <a:fillRect/>
          </a:stretch>
        </p:blipFill>
        <p:spPr bwMode="auto">
          <a:xfrm>
            <a:off x="457200" y="2586472"/>
            <a:ext cx="8229600" cy="2553419"/>
          </a:xfrm>
          <a:prstGeom prst="rect">
            <a:avLst/>
          </a:prstGeom>
          <a:noFill/>
          <a:ln w="9525">
            <a:noFill/>
            <a:miter lim="800000"/>
            <a:headEnd/>
            <a:tailEnd/>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59E0E23-930B-40E2-881B-05A3B2DF4834}"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36</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endParaRPr lang="en-US" sz="3200" dirty="0">
              <a:latin typeface="Times New Roman" panose="02020603050405020304" pitchFamily="18" charset="0"/>
              <a:cs typeface="Times New Roman" panose="02020603050405020304" pitchFamily="18" charset="0"/>
            </a:endParaRPr>
          </a:p>
          <a:p>
            <a:pPr algn="ctr"/>
            <a:r>
              <a:rPr lang="en-US" sz="3200" dirty="0">
                <a:latin typeface="Times New Roman" panose="02020603050405020304" pitchFamily="18" charset="0"/>
                <a:cs typeface="Times New Roman" panose="02020603050405020304" pitchFamily="18" charset="0"/>
              </a:rPr>
              <a:t>Logic Gates Continued (CO1)</a:t>
            </a:r>
          </a:p>
          <a:p>
            <a:pPr algn="ctr"/>
            <a:endParaRPr lang="en-US" sz="3200" dirty="0">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762000" y="1143000"/>
            <a:ext cx="2398413" cy="523220"/>
          </a:xfrm>
          <a:prstGeom prst="rect">
            <a:avLst/>
          </a:prstGeom>
        </p:spPr>
        <p:txBody>
          <a:bodyPr wrap="none">
            <a:spAutoFit/>
          </a:bodyPr>
          <a:lstStyle/>
          <a:p>
            <a:r>
              <a:rPr lang="en-GB" sz="2800" b="1" dirty="0">
                <a:solidFill>
                  <a:srgbClr val="0000FF"/>
                </a:solidFill>
                <a:latin typeface="Times New Roman" panose="02020603050405020304" pitchFamily="18" charset="0"/>
                <a:cs typeface="Times New Roman" panose="02020603050405020304" pitchFamily="18" charset="0"/>
              </a:rPr>
              <a:t>The NOR gate</a:t>
            </a:r>
          </a:p>
        </p:txBody>
      </p:sp>
      <p:pic>
        <p:nvPicPr>
          <p:cNvPr id="12" name="Picture 5" descr="C09NF14"/>
          <p:cNvPicPr>
            <a:picLocks noGrp="1" noChangeAspect="1" noChangeArrowheads="1"/>
          </p:cNvPicPr>
          <p:nvPr>
            <p:ph idx="1"/>
          </p:nvPr>
        </p:nvPicPr>
        <p:blipFill>
          <a:blip r:embed="rId3"/>
          <a:srcRect/>
          <a:stretch>
            <a:fillRect/>
          </a:stretch>
        </p:blipFill>
        <p:spPr bwMode="auto">
          <a:xfrm>
            <a:off x="457200" y="2603725"/>
            <a:ext cx="8229600" cy="2518913"/>
          </a:xfrm>
          <a:prstGeom prst="rect">
            <a:avLst/>
          </a:prstGeom>
          <a:noFill/>
          <a:ln w="9525">
            <a:noFill/>
            <a:miter lim="800000"/>
            <a:headEnd/>
            <a:tailEnd/>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2E6E7C9-4E97-4CD9-9115-B063C3898AAB}"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37</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Logic Gates Continued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783168" y="1143000"/>
            <a:ext cx="4810932" cy="523220"/>
          </a:xfrm>
          <a:prstGeom prst="rect">
            <a:avLst/>
          </a:prstGeom>
        </p:spPr>
        <p:txBody>
          <a:bodyPr wrap="none">
            <a:spAutoFit/>
          </a:bodyPr>
          <a:lstStyle/>
          <a:p>
            <a:r>
              <a:rPr lang="en-GB" sz="2800" b="1" dirty="0">
                <a:solidFill>
                  <a:srgbClr val="0000FF"/>
                </a:solidFill>
                <a:latin typeface="Times New Roman" panose="02020603050405020304" pitchFamily="18" charset="0"/>
                <a:cs typeface="Times New Roman" panose="02020603050405020304" pitchFamily="18" charset="0"/>
              </a:rPr>
              <a:t>The Exclusive OR (XOR) gate</a:t>
            </a:r>
          </a:p>
        </p:txBody>
      </p:sp>
      <p:pic>
        <p:nvPicPr>
          <p:cNvPr id="12" name="Picture 5" descr="C09NF15"/>
          <p:cNvPicPr>
            <a:picLocks noGrp="1" noChangeAspect="1" noChangeArrowheads="1"/>
          </p:cNvPicPr>
          <p:nvPr>
            <p:ph idx="1"/>
          </p:nvPr>
        </p:nvPicPr>
        <p:blipFill>
          <a:blip r:embed="rId3"/>
          <a:srcRect/>
          <a:stretch>
            <a:fillRect/>
          </a:stretch>
        </p:blipFill>
        <p:spPr bwMode="auto">
          <a:xfrm>
            <a:off x="457200" y="2598422"/>
            <a:ext cx="8229600" cy="2529519"/>
          </a:xfrm>
          <a:prstGeom prst="rect">
            <a:avLst/>
          </a:prstGeom>
          <a:noFill/>
          <a:ln w="9525">
            <a:noFill/>
            <a:miter lim="800000"/>
            <a:headEnd/>
            <a:tailEnd/>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29DA085-EE9E-45B3-B945-0BA4AC818F0D}"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38</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Logic Gates Continued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762000" y="1143000"/>
            <a:ext cx="5450531" cy="523220"/>
          </a:xfrm>
          <a:prstGeom prst="rect">
            <a:avLst/>
          </a:prstGeom>
        </p:spPr>
        <p:txBody>
          <a:bodyPr wrap="none">
            <a:spAutoFit/>
          </a:bodyPr>
          <a:lstStyle/>
          <a:p>
            <a:r>
              <a:rPr lang="en-GB" sz="2800" b="1" dirty="0">
                <a:solidFill>
                  <a:srgbClr val="0000FF"/>
                </a:solidFill>
                <a:latin typeface="Times New Roman" panose="02020603050405020304" pitchFamily="18" charset="0"/>
                <a:cs typeface="Times New Roman" panose="02020603050405020304" pitchFamily="18" charset="0"/>
              </a:rPr>
              <a:t>The Exclusive NOR (X-NOR) gate</a:t>
            </a:r>
          </a:p>
        </p:txBody>
      </p:sp>
      <p:pic>
        <p:nvPicPr>
          <p:cNvPr id="12" name="Picture 5" descr="C09NF16"/>
          <p:cNvPicPr>
            <a:picLocks noGrp="1" noChangeAspect="1" noChangeArrowheads="1"/>
          </p:cNvPicPr>
          <p:nvPr>
            <p:ph idx="1"/>
          </p:nvPr>
        </p:nvPicPr>
        <p:blipFill>
          <a:blip r:embed="rId3"/>
          <a:srcRect/>
          <a:stretch>
            <a:fillRect/>
          </a:stretch>
        </p:blipFill>
        <p:spPr bwMode="auto">
          <a:xfrm>
            <a:off x="457200" y="2603725"/>
            <a:ext cx="8229600" cy="2518913"/>
          </a:xfrm>
          <a:prstGeom prst="rect">
            <a:avLst/>
          </a:prstGeom>
          <a:noFill/>
          <a:ln w="9525">
            <a:noFill/>
            <a:miter lim="800000"/>
            <a:headEnd/>
            <a:tailEnd/>
          </a:ln>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2D3F957-3D98-4C20-983A-FC534F807824}"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39</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t>Logic Gates Continued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762000" y="914400"/>
            <a:ext cx="4204164" cy="523220"/>
          </a:xfrm>
          <a:prstGeom prst="rect">
            <a:avLst/>
          </a:prstGeom>
        </p:spPr>
        <p:txBody>
          <a:bodyPr wrap="none">
            <a:spAutoFit/>
          </a:bodyPr>
          <a:lstStyle/>
          <a:p>
            <a:pPr>
              <a:buFont typeface="Arial" pitchFamily="34" charset="0"/>
              <a:buChar char="•"/>
            </a:pPr>
            <a:r>
              <a:rPr lang="en-GB" sz="2800" b="1" dirty="0">
                <a:solidFill>
                  <a:srgbClr val="0000FF"/>
                </a:solidFill>
              </a:rPr>
              <a:t>The NOT gate (or inverter)</a:t>
            </a:r>
          </a:p>
        </p:txBody>
      </p:sp>
      <p:pic>
        <p:nvPicPr>
          <p:cNvPr id="12" name="Picture 5" descr="C09NF11"/>
          <p:cNvPicPr>
            <a:picLocks noGrp="1" noChangeAspect="1" noChangeArrowheads="1"/>
          </p:cNvPicPr>
          <p:nvPr>
            <p:ph idx="1"/>
          </p:nvPr>
        </p:nvPicPr>
        <p:blipFill>
          <a:blip r:embed="rId3"/>
          <a:srcRect/>
          <a:stretch>
            <a:fillRect/>
          </a:stretch>
        </p:blipFill>
        <p:spPr bwMode="auto">
          <a:xfrm>
            <a:off x="457200" y="1676400"/>
            <a:ext cx="8229600" cy="2004291"/>
          </a:xfrm>
          <a:prstGeom prst="rect">
            <a:avLst/>
          </a:prstGeom>
          <a:noFill/>
          <a:ln w="9525">
            <a:noFill/>
            <a:miter lim="800000"/>
            <a:headEnd/>
            <a:tailEnd/>
          </a:ln>
        </p:spPr>
      </p:pic>
      <p:sp>
        <p:nvSpPr>
          <p:cNvPr id="13" name="Rectangle 12"/>
          <p:cNvSpPr/>
          <p:nvPr/>
        </p:nvSpPr>
        <p:spPr>
          <a:xfrm>
            <a:off x="1295400" y="3745468"/>
            <a:ext cx="3017877" cy="523220"/>
          </a:xfrm>
          <a:prstGeom prst="rect">
            <a:avLst/>
          </a:prstGeom>
        </p:spPr>
        <p:txBody>
          <a:bodyPr wrap="none">
            <a:spAutoFit/>
          </a:bodyPr>
          <a:lstStyle/>
          <a:p>
            <a:pPr>
              <a:buFont typeface="Arial" pitchFamily="34" charset="0"/>
              <a:buChar char="•"/>
            </a:pPr>
            <a:r>
              <a:rPr lang="en-GB" sz="2800" b="1" dirty="0">
                <a:solidFill>
                  <a:srgbClr val="0000FF"/>
                </a:solidFill>
              </a:rPr>
              <a:t>A logic buffer gate</a:t>
            </a:r>
            <a:endParaRPr lang="en-US" sz="2800" dirty="0"/>
          </a:p>
        </p:txBody>
      </p:sp>
      <p:pic>
        <p:nvPicPr>
          <p:cNvPr id="14" name="Picture 5" descr="C09NF12"/>
          <p:cNvPicPr>
            <a:picLocks noChangeAspect="1" noChangeArrowheads="1"/>
          </p:cNvPicPr>
          <p:nvPr/>
        </p:nvPicPr>
        <p:blipFill>
          <a:blip r:embed="rId4"/>
          <a:srcRect/>
          <a:stretch>
            <a:fillRect/>
          </a:stretch>
        </p:blipFill>
        <p:spPr bwMode="auto">
          <a:xfrm>
            <a:off x="685800" y="4343400"/>
            <a:ext cx="7637463" cy="1817687"/>
          </a:xfrm>
          <a:prstGeom prst="rect">
            <a:avLst/>
          </a:prstGeom>
          <a:noFill/>
          <a:ln w="9525">
            <a:noFill/>
            <a:miter lim="800000"/>
            <a:headEnd/>
            <a:tailEnd/>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4400" y="762000"/>
            <a:ext cx="7086600" cy="5410200"/>
          </a:xfrm>
        </p:spPr>
        <p:txBody>
          <a:bodyPr>
            <a:normAutofit/>
          </a:bodyPr>
          <a:lstStyle/>
          <a:p>
            <a:pPr>
              <a:buNone/>
            </a:pPr>
            <a:r>
              <a:rPr lang="en-US" sz="2400" b="1" dirty="0">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Digital computers and Number system</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Logic gates</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Boolean Algebra</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Map simplification</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Combinational circuits</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Sequential circuits</a:t>
            </a:r>
            <a:r>
              <a:rPr lang="en-US" sz="2400" b="1" dirty="0">
                <a:latin typeface="Times New Roman" panose="02020603050405020304" pitchFamily="18" charset="0"/>
                <a:cs typeface="Times New Roman" panose="02020603050405020304" pitchFamily="18" charset="0"/>
              </a:rPr>
              <a:t> </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Look ahead carry adders</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Data types and complements</a:t>
            </a: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pPr>
              <a:buNone/>
            </a:pPr>
            <a:endParaRPr lang="en-US" sz="2400" dirty="0">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fld id="{B53A3BC1-B143-4C53-9C71-460313B0748E}"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4</a:t>
            </a:fld>
            <a:endParaRPr lang="en-US" dirty="0">
              <a:latin typeface="Times New Roman" panose="02020603050405020304" pitchFamily="18" charset="0"/>
              <a:cs typeface="Times New Roman" panose="02020603050405020304" pitchFamily="18" charset="0"/>
            </a:endParaRPr>
          </a:p>
        </p:txBody>
      </p:sp>
      <p:sp>
        <p:nvSpPr>
          <p:cNvPr id="8" name="Title 1"/>
          <p:cNvSpPr txBox="1">
            <a:spLocks/>
          </p:cNvSpPr>
          <p:nvPr/>
        </p:nvSpPr>
        <p:spPr>
          <a:xfrm>
            <a:off x="1371600" y="1"/>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Contents</a:t>
            </a:r>
          </a:p>
        </p:txBody>
      </p:sp>
      <p:pic>
        <p:nvPicPr>
          <p:cNvPr id="9" name="Picture 2" descr="E:\NIET\Project\xLogo11.png.pagespeed.ic.pydHLuCQEZ.png"/>
          <p:cNvPicPr>
            <a:picLocks noChangeAspect="1" noChangeArrowheads="1"/>
          </p:cNvPicPr>
          <p:nvPr/>
        </p:nvPicPr>
        <p:blipFill>
          <a:blip r:embed="rId3"/>
          <a:srcRect/>
          <a:stretch>
            <a:fillRect/>
          </a:stretch>
        </p:blipFill>
        <p:spPr bwMode="auto">
          <a:xfrm>
            <a:off x="0" y="0"/>
            <a:ext cx="1447800" cy="817163"/>
          </a:xfrm>
          <a:prstGeom prst="rect">
            <a:avLst/>
          </a:prstGeom>
          <a:noFill/>
        </p:spPr>
      </p:pic>
      <p:sp>
        <p:nvSpPr>
          <p:cNvPr id="10" name="Footer Placeholder 9"/>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Tree>
    <p:extLst>
      <p:ext uri="{BB962C8B-B14F-4D97-AF65-F5344CB8AC3E}">
        <p14:creationId xmlns:p14="http://schemas.microsoft.com/office/powerpoint/2010/main" val="21466861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marL="514350" indent="-514350">
              <a:buNone/>
            </a:pPr>
            <a:r>
              <a:rPr lang="en-US" sz="2200" dirty="0">
                <a:latin typeface="Times New Roman" panose="02020603050405020304" pitchFamily="18" charset="0"/>
                <a:cs typeface="Times New Roman" panose="02020603050405020304" pitchFamily="18" charset="0"/>
              </a:rPr>
              <a:t>1. </a:t>
            </a:r>
            <a:r>
              <a:rPr lang="en-US" sz="2400" dirty="0">
                <a:latin typeface="Times New Roman" panose="02020603050405020304" pitchFamily="18" charset="0"/>
                <a:cs typeface="Times New Roman" panose="02020603050405020304" pitchFamily="18" charset="0"/>
              </a:rPr>
              <a:t>Which of these are called universal gate, And why ?</a:t>
            </a:r>
          </a:p>
          <a:p>
            <a:pPr marL="514350" indent="-514350">
              <a:buAutoNum type="arabicPeriod"/>
            </a:pPr>
            <a:endParaRPr lang="en-US" sz="2400" dirty="0">
              <a:latin typeface="Times New Roman" panose="02020603050405020304" pitchFamily="18" charset="0"/>
              <a:cs typeface="Times New Roman" panose="02020603050405020304" pitchFamily="18" charset="0"/>
            </a:endParaRPr>
          </a:p>
          <a:p>
            <a:pPr marL="514350" indent="-514350">
              <a:buNone/>
            </a:pPr>
            <a:r>
              <a:rPr lang="en-US" sz="2400" dirty="0">
                <a:latin typeface="Times New Roman" panose="02020603050405020304" pitchFamily="18" charset="0"/>
                <a:cs typeface="Times New Roman" panose="02020603050405020304" pitchFamily="18" charset="0"/>
              </a:rPr>
              <a:t>2. Differentiate between ex-or and ex-nor gate.</a:t>
            </a:r>
          </a:p>
          <a:p>
            <a:pPr>
              <a:buNone/>
            </a:pPr>
            <a:endParaRPr lang="en-US" sz="22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78547114-8EC7-4CAD-B21A-02D561E6881B}"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40</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Daily Quiz</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808037"/>
            <a:ext cx="8229600" cy="5592763"/>
          </a:xfrm>
        </p:spPr>
        <p:txBody>
          <a:bodyPr>
            <a:normAutofit/>
          </a:bodyPr>
          <a:lstStyle/>
          <a:p>
            <a:pPr>
              <a:buNone/>
            </a:pPr>
            <a:r>
              <a:rPr lang="en-US" sz="2400" dirty="0">
                <a:latin typeface="Times New Roman" panose="02020603050405020304" pitchFamily="18" charset="0"/>
                <a:cs typeface="Times New Roman" panose="02020603050405020304" pitchFamily="18" charset="0"/>
              </a:rPr>
              <a:t>1. Simplify the Boolean function F together with the don't-care conditions d in</a:t>
            </a:r>
          </a:p>
          <a:p>
            <a:pPr>
              <a:buNone/>
            </a:pPr>
            <a:r>
              <a:rPr lang="en-US" sz="2400" dirty="0">
                <a:latin typeface="Times New Roman" panose="02020603050405020304" pitchFamily="18" charset="0"/>
                <a:cs typeface="Times New Roman" panose="02020603050405020304" pitchFamily="18" charset="0"/>
              </a:rPr>
              <a:t>   sum-of-products form.</a:t>
            </a:r>
          </a:p>
          <a:p>
            <a:pPr>
              <a:buNone/>
            </a:pPr>
            <a:r>
              <a:rPr lang="en-US" sz="2400" dirty="0">
                <a:latin typeface="Times New Roman" panose="02020603050405020304" pitchFamily="18" charset="0"/>
                <a:cs typeface="Times New Roman" panose="02020603050405020304" pitchFamily="18" charset="0"/>
              </a:rPr>
              <a:t>   </a:t>
            </a:r>
            <a:r>
              <a:rPr lang="pl-PL" sz="2400" dirty="0">
                <a:latin typeface="Times New Roman" panose="02020603050405020304" pitchFamily="18" charset="0"/>
                <a:cs typeface="Times New Roman" panose="02020603050405020304" pitchFamily="18" charset="0"/>
              </a:rPr>
              <a:t>F(w, x, y, z) = ∑(0, 1, 2 , 3, 7, 8, 10)</a:t>
            </a:r>
          </a:p>
          <a:p>
            <a:pPr>
              <a:buNone/>
            </a:pPr>
            <a:r>
              <a:rPr lang="en-US" sz="2400" dirty="0">
                <a:latin typeface="Times New Roman" panose="02020603050405020304" pitchFamily="18" charset="0"/>
                <a:cs typeface="Times New Roman" panose="02020603050405020304" pitchFamily="18" charset="0"/>
              </a:rPr>
              <a:t>   </a:t>
            </a:r>
            <a:r>
              <a:rPr lang="pl-PL" sz="2400" dirty="0">
                <a:latin typeface="Times New Roman" panose="02020603050405020304" pitchFamily="18" charset="0"/>
                <a:cs typeface="Times New Roman" panose="02020603050405020304" pitchFamily="18" charset="0"/>
              </a:rPr>
              <a:t>d(w, x, y, z) = ∑(5 , 6, 11, 15)</a:t>
            </a:r>
            <a:endParaRPr lang="en-US" sz="2400" dirty="0">
              <a:latin typeface="Times New Roman" panose="02020603050405020304" pitchFamily="18" charset="0"/>
              <a:cs typeface="Times New Roman" panose="02020603050405020304" pitchFamily="18" charset="0"/>
            </a:endParaRPr>
          </a:p>
          <a:p>
            <a:pPr>
              <a:buNone/>
            </a:pPr>
            <a:endParaRPr lang="en-US" sz="2400" dirty="0">
              <a:latin typeface="Times New Roman" panose="02020603050405020304" pitchFamily="18" charset="0"/>
              <a:cs typeface="Times New Roman" panose="02020603050405020304" pitchFamily="18" charset="0"/>
            </a:endParaRPr>
          </a:p>
          <a:p>
            <a:pPr>
              <a:buNone/>
            </a:pPr>
            <a:r>
              <a:rPr lang="en-US" sz="2400" dirty="0">
                <a:latin typeface="Times New Roman" panose="02020603050405020304" pitchFamily="18" charset="0"/>
                <a:cs typeface="Times New Roman" panose="02020603050405020304" pitchFamily="18" charset="0"/>
              </a:rPr>
              <a:t>2. Which of the gates are called universal gate, And why ?</a:t>
            </a:r>
          </a:p>
          <a:p>
            <a:pPr marL="457200" indent="-457200">
              <a:buNone/>
            </a:pPr>
            <a:endParaRPr lang="en-US" sz="8800" dirty="0">
              <a:latin typeface="Times New Roman" panose="02020603050405020304" pitchFamily="18" charset="0"/>
              <a:cs typeface="Times New Roman" panose="02020603050405020304" pitchFamily="18" charset="0"/>
            </a:endParaRPr>
          </a:p>
          <a:p>
            <a:pPr>
              <a:buNone/>
            </a:pP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CBAEA091-6B5E-41B2-B9DE-BD5576183F90}"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41</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Weekly</a:t>
            </a:r>
            <a:r>
              <a:rPr kumimoji="0" lang="en-US" sz="3200" b="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Assignment</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buNone/>
            </a:pPr>
            <a:r>
              <a:rPr lang="en-US" sz="2200" dirty="0">
                <a:latin typeface="Times New Roman" panose="02020603050405020304" pitchFamily="18" charset="0"/>
                <a:cs typeface="Times New Roman" panose="02020603050405020304" pitchFamily="18" charset="0"/>
              </a:rPr>
              <a:t>In the last lecture we have discussed about</a:t>
            </a:r>
          </a:p>
          <a:p>
            <a:pPr>
              <a:buNone/>
            </a:pPr>
            <a:endParaRPr lang="en-US" sz="22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Function of logic gates and their representation</a:t>
            </a:r>
          </a:p>
        </p:txBody>
      </p:sp>
      <p:sp>
        <p:nvSpPr>
          <p:cNvPr id="4" name="Date Placeholder 3"/>
          <p:cNvSpPr>
            <a:spLocks noGrp="1"/>
          </p:cNvSpPr>
          <p:nvPr>
            <p:ph type="dt" sz="half" idx="10"/>
          </p:nvPr>
        </p:nvSpPr>
        <p:spPr/>
        <p:txBody>
          <a:bodyPr/>
          <a:lstStyle/>
          <a:p>
            <a:fld id="{678DD079-88D7-4A63-AB08-74CDD0F7DC87}"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42</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Recap</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Boolean Algebra</a:t>
            </a:r>
          </a:p>
        </p:txBody>
      </p:sp>
      <p:sp>
        <p:nvSpPr>
          <p:cNvPr id="4" name="Date Placeholder 3"/>
          <p:cNvSpPr>
            <a:spLocks noGrp="1"/>
          </p:cNvSpPr>
          <p:nvPr>
            <p:ph type="dt" sz="half" idx="10"/>
          </p:nvPr>
        </p:nvSpPr>
        <p:spPr/>
        <p:txBody>
          <a:bodyPr/>
          <a:lstStyle/>
          <a:p>
            <a:fld id="{93945746-B44A-4B08-9588-02ABAC276816}"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43</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Topic </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lgn="just">
              <a:buNone/>
            </a:pPr>
            <a:r>
              <a:rPr lang="en-US" sz="2200" dirty="0">
                <a:latin typeface="Times New Roman" panose="02020603050405020304" pitchFamily="18" charset="0"/>
                <a:cs typeface="Times New Roman" panose="02020603050405020304" pitchFamily="18" charset="0"/>
              </a:rPr>
              <a:t>In this lecture we will discuss about- </a:t>
            </a:r>
          </a:p>
          <a:p>
            <a:pPr algn="just">
              <a:buNone/>
            </a:pPr>
            <a:endParaRPr lang="en-US" sz="22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Boolean algebra, boolean identities and show how we can minimize a boolean expression by using the identities of boolean algebra.</a:t>
            </a:r>
          </a:p>
        </p:txBody>
      </p:sp>
      <p:sp>
        <p:nvSpPr>
          <p:cNvPr id="4" name="Date Placeholder 3"/>
          <p:cNvSpPr>
            <a:spLocks noGrp="1"/>
          </p:cNvSpPr>
          <p:nvPr>
            <p:ph type="dt" sz="half" idx="10"/>
          </p:nvPr>
        </p:nvSpPr>
        <p:spPr/>
        <p:txBody>
          <a:bodyPr/>
          <a:lstStyle/>
          <a:p>
            <a:fld id="{93945746-B44A-4B08-9588-02ABAC276816}"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44</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Topic objective</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F43D34FB-CFA5-4A9B-8385-55264B393875}"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45</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Boolean algebra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5" name="Rectangle 14"/>
          <p:cNvSpPr/>
          <p:nvPr/>
        </p:nvSpPr>
        <p:spPr>
          <a:xfrm>
            <a:off x="457200" y="1355725"/>
            <a:ext cx="8305800" cy="3816429"/>
          </a:xfrm>
          <a:prstGeom prst="rect">
            <a:avLst/>
          </a:prstGeom>
        </p:spPr>
        <p:txBody>
          <a:bodyPr wrap="square">
            <a:spAutoFit/>
          </a:bodyPr>
          <a:lstStyle/>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Boolean algebra is an algebra that deals with binary variables and logic operations.</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variables are designated by letters such as A, B, x, and y. </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The three basic logic operations are AND, OR, and complement. </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 Boolean function can be expressed algebraically with binary variables, the logic operation symbols, parentheses, and equal sign. For a given value of the variables, the Boolean function can be either 1 or 0. </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2D563DA6-60D7-4E5A-9CFF-7A58951766A3}"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46</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Boolean algebra continued..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1219200" y="1143000"/>
            <a:ext cx="7315200" cy="4154984"/>
          </a:xfrm>
          <a:prstGeom prst="rect">
            <a:avLst/>
          </a:prstGeom>
        </p:spPr>
        <p:txBody>
          <a:bodyPr wrap="square">
            <a:spAutoFit/>
          </a:bodyPr>
          <a:lstStyle/>
          <a:p>
            <a:r>
              <a:rPr lang="en-US" sz="2400" u="sng" dirty="0">
                <a:latin typeface="Times New Roman" panose="02020603050405020304" pitchFamily="18" charset="0"/>
                <a:cs typeface="Times New Roman" panose="02020603050405020304" pitchFamily="18" charset="0"/>
              </a:rPr>
              <a:t>Basic identities of Boolean algebra</a:t>
            </a:r>
          </a:p>
          <a:p>
            <a:pPr algn="ctr"/>
            <a:endParaRPr lang="en-US" sz="2400" dirty="0">
              <a:latin typeface="Times New Roman" panose="02020603050405020304" pitchFamily="18" charset="0"/>
              <a:cs typeface="Times New Roman" panose="02020603050405020304" pitchFamily="18" charset="0"/>
            </a:endParaRPr>
          </a:p>
          <a:p>
            <a:pPr fontAlgn="t"/>
            <a:r>
              <a:rPr lang="en-US" sz="2400" dirty="0">
                <a:latin typeface="Times New Roman" panose="02020603050405020304" pitchFamily="18" charset="0"/>
                <a:cs typeface="Times New Roman" panose="02020603050405020304" pitchFamily="18" charset="0"/>
              </a:rPr>
              <a:t>(1) x+0=x			(2) x.0=0</a:t>
            </a:r>
          </a:p>
          <a:p>
            <a:pPr fontAlgn="t"/>
            <a:r>
              <a:rPr lang="en-US" sz="2400" dirty="0">
                <a:latin typeface="Times New Roman" panose="02020603050405020304" pitchFamily="18" charset="0"/>
                <a:cs typeface="Times New Roman" panose="02020603050405020304" pitchFamily="18" charset="0"/>
              </a:rPr>
              <a:t>(3) X+1=1			(4) x.1=x</a:t>
            </a:r>
          </a:p>
          <a:p>
            <a:pPr fontAlgn="t"/>
            <a:r>
              <a:rPr lang="en-US" sz="2400" dirty="0">
                <a:latin typeface="Times New Roman" panose="02020603050405020304" pitchFamily="18" charset="0"/>
                <a:cs typeface="Times New Roman" panose="02020603050405020304" pitchFamily="18" charset="0"/>
              </a:rPr>
              <a:t>(5) X+X=X			(6) X.X=X</a:t>
            </a:r>
          </a:p>
          <a:p>
            <a:pPr fontAlgn="t"/>
            <a:r>
              <a:rPr lang="en-US" sz="2400" dirty="0">
                <a:latin typeface="Times New Roman" panose="02020603050405020304" pitchFamily="18" charset="0"/>
                <a:cs typeface="Times New Roman" panose="02020603050405020304" pitchFamily="18" charset="0"/>
              </a:rPr>
              <a:t>(7) X+X’=1			(8) X.X’=0</a:t>
            </a:r>
          </a:p>
          <a:p>
            <a:pPr fontAlgn="t"/>
            <a:r>
              <a:rPr lang="en-US" sz="2400" dirty="0">
                <a:latin typeface="Times New Roman" panose="02020603050405020304" pitchFamily="18" charset="0"/>
                <a:cs typeface="Times New Roman" panose="02020603050405020304" pitchFamily="18" charset="0"/>
              </a:rPr>
              <a:t>(9) X+Y =Y+X		(10) X.Y=Y.X</a:t>
            </a:r>
          </a:p>
          <a:p>
            <a:pPr fontAlgn="t"/>
            <a:r>
              <a:rPr lang="en-US" sz="2400" dirty="0">
                <a:latin typeface="Times New Roman" panose="02020603050405020304" pitchFamily="18" charset="0"/>
                <a:cs typeface="Times New Roman" panose="02020603050405020304" pitchFamily="18" charset="0"/>
              </a:rPr>
              <a:t>(11) X+(Y+Z) = (X+Y) +Z	(12) X(YZ) = (XY)Z</a:t>
            </a:r>
          </a:p>
          <a:p>
            <a:pPr fontAlgn="t"/>
            <a:r>
              <a:rPr lang="en-US" sz="2400" dirty="0">
                <a:latin typeface="Times New Roman" panose="02020603050405020304" pitchFamily="18" charset="0"/>
                <a:cs typeface="Times New Roman" panose="02020603050405020304" pitchFamily="18" charset="0"/>
              </a:rPr>
              <a:t>(13) X(Y+Z) =XY+XZ	(14) X+YZ= (X+Y)(X+Z)</a:t>
            </a:r>
          </a:p>
          <a:p>
            <a:pPr fontAlgn="t"/>
            <a:r>
              <a:rPr lang="en-US" sz="2400" dirty="0">
                <a:latin typeface="Times New Roman" panose="02020603050405020304" pitchFamily="18" charset="0"/>
                <a:cs typeface="Times New Roman" panose="02020603050405020304" pitchFamily="18" charset="0"/>
              </a:rPr>
              <a:t>(15) (X+Y)’ = X’Y’		(16) (XY)’=X’+Y’</a:t>
            </a:r>
          </a:p>
          <a:p>
            <a:pPr fontAlgn="t"/>
            <a:r>
              <a:rPr lang="en-US" sz="2400" dirty="0">
                <a:latin typeface="Times New Roman" panose="02020603050405020304" pitchFamily="18" charset="0"/>
                <a:cs typeface="Times New Roman" panose="02020603050405020304" pitchFamily="18" charset="0"/>
              </a:rPr>
              <a:t>(17) X’’=X</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BADAD406-C442-49CA-929B-C02AFBB33668}"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47</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Boolean algebra continued..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457200" y="990600"/>
            <a:ext cx="8458200" cy="4431983"/>
          </a:xfrm>
          <a:prstGeom prst="rect">
            <a:avLst/>
          </a:prstGeom>
        </p:spPr>
        <p:txBody>
          <a:bodyPr wrap="square">
            <a:spAutoFit/>
          </a:bodyPr>
          <a:lstStyle/>
          <a:p>
            <a:pPr algn="just"/>
            <a:r>
              <a:rPr lang="en-US" sz="2400" u="sng" dirty="0">
                <a:latin typeface="Times New Roman" panose="02020603050405020304" pitchFamily="18" charset="0"/>
                <a:cs typeface="Times New Roman" panose="02020603050405020304" pitchFamily="18" charset="0"/>
              </a:rPr>
              <a:t>Example: </a:t>
            </a:r>
            <a:r>
              <a:rPr lang="en-US" sz="2400" dirty="0">
                <a:latin typeface="Times New Roman" panose="02020603050405020304" pitchFamily="18" charset="0"/>
                <a:cs typeface="Times New Roman" panose="02020603050405020304" pitchFamily="18" charset="0"/>
              </a:rPr>
              <a:t>The expression can be simplified using Boolean algebra.</a:t>
            </a:r>
          </a:p>
          <a:p>
            <a:pPr algn="just"/>
            <a:endParaRPr lang="pt-BR" sz="2400" dirty="0">
              <a:latin typeface="Times New Roman" panose="02020603050405020304" pitchFamily="18" charset="0"/>
              <a:cs typeface="Times New Roman" panose="02020603050405020304" pitchFamily="18" charset="0"/>
            </a:endParaRPr>
          </a:p>
          <a:p>
            <a:pPr algn="just"/>
            <a:r>
              <a:rPr lang="pt-BR" sz="2400" dirty="0">
                <a:latin typeface="Times New Roman" panose="02020603050405020304" pitchFamily="18" charset="0"/>
                <a:cs typeface="Times New Roman" panose="02020603050405020304" pitchFamily="18" charset="0"/>
              </a:rPr>
              <a:t>F = ABC+A BC'+ A 'C = AB(C +C ')+ A 'C </a:t>
            </a:r>
            <a:r>
              <a:rPr lang="en-US" sz="2400" dirty="0">
                <a:latin typeface="Times New Roman" panose="02020603050405020304" pitchFamily="18" charset="0"/>
                <a:cs typeface="Times New Roman" panose="02020603050405020304" pitchFamily="18" charset="0"/>
              </a:rPr>
              <a:t>= AB +A 'C</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Note that(C +C)' = 1 by identity 7 and AB ·1 = AB by identity 4.  </a:t>
            </a:r>
            <a:endParaRPr lang="en-US" sz="2400" u="sng" dirty="0">
              <a:latin typeface="Times New Roman" panose="02020603050405020304" pitchFamily="18" charset="0"/>
              <a:cs typeface="Times New Roman" panose="02020603050405020304" pitchFamily="18" charset="0"/>
            </a:endParaRPr>
          </a:p>
          <a:p>
            <a:pPr algn="just"/>
            <a:endParaRPr lang="en-US" sz="2400" u="sng"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we can make logic diagram for both (original and minimized) expressions and show how the hardware requirement is minimized by minimizing the boolean expressions using boolean identities.</a:t>
            </a:r>
            <a:r>
              <a:rPr lang="en-US" sz="2200" dirty="0">
                <a:latin typeface="Times New Roman" panose="02020603050405020304" pitchFamily="18" charset="0"/>
                <a:cs typeface="Times New Roman" panose="02020603050405020304" pitchFamily="18" charset="0"/>
              </a:rPr>
              <a:t> </a:t>
            </a:r>
          </a:p>
          <a:p>
            <a:endParaRPr lang="en-US" sz="2200" u="sng" dirty="0">
              <a:latin typeface="Times New Roman" panose="02020603050405020304" pitchFamily="18" charset="0"/>
              <a:cs typeface="Times New Roman" panose="02020603050405020304" pitchFamily="18" charset="0"/>
            </a:endParaRPr>
          </a:p>
          <a:p>
            <a:endParaRPr lang="en-US" sz="2200" u="sng"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buNone/>
            </a:pPr>
            <a:r>
              <a:rPr lang="en-US" sz="2200" dirty="0">
                <a:latin typeface="Times New Roman" panose="02020603050405020304" pitchFamily="18" charset="0"/>
                <a:cs typeface="Times New Roman" panose="02020603050405020304" pitchFamily="18" charset="0"/>
              </a:rPr>
              <a:t>1. </a:t>
            </a:r>
            <a:r>
              <a:rPr lang="en-US" sz="2400" dirty="0">
                <a:latin typeface="Times New Roman" panose="02020603050405020304" pitchFamily="18" charset="0"/>
                <a:cs typeface="Times New Roman" panose="02020603050405020304" pitchFamily="18" charset="0"/>
              </a:rPr>
              <a:t>Simplify the following expressions using Boolean algebra.</a:t>
            </a:r>
          </a:p>
          <a:p>
            <a:pPr>
              <a:buAutoNum type="alphaLcPeriod"/>
            </a:pPr>
            <a:r>
              <a:rPr lang="en-US" sz="2400" dirty="0">
                <a:latin typeface="Times New Roman" panose="02020603050405020304" pitchFamily="18" charset="0"/>
                <a:cs typeface="Times New Roman" panose="02020603050405020304" pitchFamily="18" charset="0"/>
              </a:rPr>
              <a:t>A + AB	b. AB + AB‘	c. A' BC + AC	d. A'B +ABC' + ABC</a:t>
            </a:r>
          </a:p>
          <a:p>
            <a:pPr>
              <a:buNone/>
            </a:pPr>
            <a:r>
              <a:rPr lang="de-DE" sz="2400" dirty="0">
                <a:latin typeface="Times New Roman" panose="02020603050405020304" pitchFamily="18" charset="0"/>
                <a:cs typeface="Times New Roman" panose="02020603050405020304" pitchFamily="18" charset="0"/>
              </a:rPr>
              <a:t>2. </a:t>
            </a:r>
            <a:r>
              <a:rPr lang="en-US" sz="2400" dirty="0">
                <a:latin typeface="Times New Roman" panose="02020603050405020304" pitchFamily="18" charset="0"/>
                <a:cs typeface="Times New Roman" panose="02020603050405020304" pitchFamily="18" charset="0"/>
              </a:rPr>
              <a:t>Given the Boolean function</a:t>
            </a:r>
          </a:p>
          <a:p>
            <a:pPr>
              <a:buNone/>
            </a:pPr>
            <a:r>
              <a:rPr lang="en-US" sz="2400" dirty="0">
                <a:latin typeface="Times New Roman" panose="02020603050405020304" pitchFamily="18" charset="0"/>
                <a:cs typeface="Times New Roman" panose="02020603050405020304" pitchFamily="18" charset="0"/>
              </a:rPr>
              <a:t>	F = xy’z + x’y’z + xyz</a:t>
            </a:r>
          </a:p>
          <a:p>
            <a:pPr>
              <a:buNone/>
            </a:pPr>
            <a:r>
              <a:rPr lang="en-US" sz="2400" dirty="0">
                <a:latin typeface="Times New Roman" panose="02020603050405020304" pitchFamily="18" charset="0"/>
                <a:cs typeface="Times New Roman" panose="02020603050405020304" pitchFamily="18" charset="0"/>
              </a:rPr>
              <a:t>a. List the truth table of the function.</a:t>
            </a:r>
          </a:p>
          <a:p>
            <a:pPr>
              <a:buNone/>
            </a:pPr>
            <a:r>
              <a:rPr lang="en-US" sz="2400" dirty="0">
                <a:latin typeface="Times New Roman" panose="02020603050405020304" pitchFamily="18" charset="0"/>
                <a:cs typeface="Times New Roman" panose="02020603050405020304" pitchFamily="18" charset="0"/>
              </a:rPr>
              <a:t>b. Draw the logic diagram using the original Boolean expression.</a:t>
            </a:r>
          </a:p>
          <a:p>
            <a:pPr>
              <a:buNone/>
            </a:pPr>
            <a:r>
              <a:rPr lang="en-US" sz="2400" dirty="0">
                <a:latin typeface="Times New Roman" panose="02020603050405020304" pitchFamily="18" charset="0"/>
                <a:cs typeface="Times New Roman" panose="02020603050405020304" pitchFamily="18" charset="0"/>
              </a:rPr>
              <a:t>c. Simplify the algebraic expression using Boolean algebra.</a:t>
            </a:r>
          </a:p>
          <a:p>
            <a:pPr>
              <a:buNone/>
            </a:pP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CD281CCB-4C5D-466E-84B4-45E51B46F22E}"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48</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Daily Quiz</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lgn="just">
              <a:buNone/>
            </a:pPr>
            <a:r>
              <a:rPr lang="en-US" sz="2400" dirty="0">
                <a:latin typeface="Times New Roman" panose="02020603050405020304" pitchFamily="18" charset="0"/>
                <a:cs typeface="Times New Roman" panose="02020603050405020304" pitchFamily="18" charset="0"/>
              </a:rPr>
              <a:t>In the last lecture we have discussed about</a:t>
            </a:r>
          </a:p>
          <a:p>
            <a:pPr algn="just">
              <a:buNone/>
            </a:pPr>
            <a:endParaRPr lang="en-US" sz="2400" dirty="0">
              <a:latin typeface="Times New Roman" panose="02020603050405020304" pitchFamily="18" charset="0"/>
              <a:cs typeface="Times New Roman" panose="02020603050405020304" pitchFamily="18" charset="0"/>
            </a:endParaRPr>
          </a:p>
          <a:p>
            <a:pPr algn="just">
              <a:buNone/>
            </a:pPr>
            <a:r>
              <a:rPr lang="en-US" sz="2400" dirty="0">
                <a:latin typeface="Times New Roman" panose="02020603050405020304" pitchFamily="18" charset="0"/>
                <a:cs typeface="Times New Roman" panose="02020603050405020304" pitchFamily="18" charset="0"/>
              </a:rPr>
              <a:t>Boolean algebra, boolean identities and show how we can minimize a </a:t>
            </a:r>
            <a:r>
              <a:rPr lang="en-US" sz="2400" dirty="0" err="1">
                <a:latin typeface="Times New Roman" panose="02020603050405020304" pitchFamily="18" charset="0"/>
                <a:cs typeface="Times New Roman" panose="02020603050405020304" pitchFamily="18" charset="0"/>
              </a:rPr>
              <a:t>boolean</a:t>
            </a:r>
            <a:r>
              <a:rPr lang="en-US" sz="2400" dirty="0">
                <a:latin typeface="Times New Roman" panose="02020603050405020304" pitchFamily="18" charset="0"/>
                <a:cs typeface="Times New Roman" panose="02020603050405020304" pitchFamily="18" charset="0"/>
              </a:rPr>
              <a:t> expression by using the identities of boolean algebra.</a:t>
            </a:r>
          </a:p>
          <a:p>
            <a:pPr>
              <a:buNone/>
            </a:pPr>
            <a:endParaRPr lang="en-US" dirty="0"/>
          </a:p>
        </p:txBody>
      </p:sp>
      <p:sp>
        <p:nvSpPr>
          <p:cNvPr id="4" name="Date Placeholder 3"/>
          <p:cNvSpPr>
            <a:spLocks noGrp="1"/>
          </p:cNvSpPr>
          <p:nvPr>
            <p:ph type="dt" sz="half" idx="10"/>
          </p:nvPr>
        </p:nvSpPr>
        <p:spPr/>
        <p:txBody>
          <a:bodyPr/>
          <a:lstStyle/>
          <a:p>
            <a:fld id="{E056AACE-3879-4169-AF9B-333DE829741F}"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49</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mn-lt"/>
                <a:ea typeface="+mn-ea"/>
                <a:cs typeface="+mn-cs"/>
              </a:rPr>
              <a:t>Recap</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914400" y="762000"/>
            <a:ext cx="7086600" cy="5410200"/>
          </a:xfrm>
        </p:spPr>
        <p:txBody>
          <a:bodyPr>
            <a:normAutofit/>
          </a:bodyPr>
          <a:lstStyle/>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Fixed point representation</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Fixed point addition and Subtraction</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Floating Point representation</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Booth’s multiplication algorithm</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IEEE 754 floating point standards</a:t>
            </a:r>
          </a:p>
          <a:p>
            <a:pPr>
              <a:buNone/>
            </a:pPr>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pPr>
              <a:buNone/>
            </a:pPr>
            <a:endParaRPr lang="en-US" sz="2400" dirty="0">
              <a:latin typeface="Times New Roman" panose="02020603050405020304" pitchFamily="18" charset="0"/>
              <a:cs typeface="Times New Roman" panose="02020603050405020304" pitchFamily="18" charset="0"/>
            </a:endParaRPr>
          </a:p>
        </p:txBody>
      </p:sp>
      <p:sp>
        <p:nvSpPr>
          <p:cNvPr id="6" name="Date Placeholder 5"/>
          <p:cNvSpPr>
            <a:spLocks noGrp="1"/>
          </p:cNvSpPr>
          <p:nvPr>
            <p:ph type="dt" sz="half" idx="10"/>
          </p:nvPr>
        </p:nvSpPr>
        <p:spPr/>
        <p:txBody>
          <a:bodyPr/>
          <a:lstStyle/>
          <a:p>
            <a:fld id="{08BBAEB7-DD48-48B4-842F-15A28C681D91}"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7" name="Slide Number Placeholder 6"/>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5</a:t>
            </a:fld>
            <a:endParaRPr lang="en-US" dirty="0">
              <a:latin typeface="Times New Roman" panose="02020603050405020304" pitchFamily="18" charset="0"/>
              <a:cs typeface="Times New Roman" panose="02020603050405020304" pitchFamily="18" charset="0"/>
            </a:endParaRPr>
          </a:p>
        </p:txBody>
      </p:sp>
      <p:sp>
        <p:nvSpPr>
          <p:cNvPr id="8" name="Title 1"/>
          <p:cNvSpPr txBox="1">
            <a:spLocks/>
          </p:cNvSpPr>
          <p:nvPr/>
        </p:nvSpPr>
        <p:spPr>
          <a:xfrm>
            <a:off x="1371600" y="1"/>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Contents Cont..</a:t>
            </a:r>
          </a:p>
        </p:txBody>
      </p:sp>
      <p:pic>
        <p:nvPicPr>
          <p:cNvPr id="9" name="Picture 2" descr="E:\NIET\Project\xLogo11.png.pagespeed.ic.pydHLuCQEZ.png"/>
          <p:cNvPicPr>
            <a:picLocks noChangeAspect="1" noChangeArrowheads="1"/>
          </p:cNvPicPr>
          <p:nvPr/>
        </p:nvPicPr>
        <p:blipFill>
          <a:blip r:embed="rId3"/>
          <a:srcRect/>
          <a:stretch>
            <a:fillRect/>
          </a:stretch>
        </p:blipFill>
        <p:spPr bwMode="auto">
          <a:xfrm>
            <a:off x="0" y="0"/>
            <a:ext cx="1447800" cy="817163"/>
          </a:xfrm>
          <a:prstGeom prst="rect">
            <a:avLst/>
          </a:prstGeom>
          <a:noFill/>
        </p:spPr>
      </p:pic>
      <p:sp>
        <p:nvSpPr>
          <p:cNvPr id="10" name="Footer Placeholder 9"/>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Combinational and sequential circuits.</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Minimization of boolean expressions using K-map method.</a:t>
            </a:r>
          </a:p>
        </p:txBody>
      </p:sp>
      <p:sp>
        <p:nvSpPr>
          <p:cNvPr id="4" name="Date Placeholder 3"/>
          <p:cNvSpPr>
            <a:spLocks noGrp="1"/>
          </p:cNvSpPr>
          <p:nvPr>
            <p:ph type="dt" sz="half" idx="10"/>
          </p:nvPr>
        </p:nvSpPr>
        <p:spPr/>
        <p:txBody>
          <a:bodyPr/>
          <a:lstStyle/>
          <a:p>
            <a:fld id="{68ED1F6A-E1BB-4B86-A0D1-6AE72DD95F96}"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50</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Topic </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buNone/>
            </a:pPr>
            <a:r>
              <a:rPr lang="en-US" sz="2200" dirty="0">
                <a:latin typeface="Times New Roman" panose="02020603050405020304" pitchFamily="18" charset="0"/>
                <a:cs typeface="Times New Roman" panose="02020603050405020304" pitchFamily="18" charset="0"/>
              </a:rPr>
              <a:t>In this lecture we will discuss about</a:t>
            </a:r>
          </a:p>
          <a:p>
            <a:pPr>
              <a:buNone/>
            </a:pPr>
            <a:endParaRPr lang="en-US" sz="22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Combinational and sequential circuits.</a:t>
            </a:r>
          </a:p>
          <a:p>
            <a:pPr>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Minimization of boolean expressions using K-map method.</a:t>
            </a:r>
          </a:p>
        </p:txBody>
      </p:sp>
      <p:sp>
        <p:nvSpPr>
          <p:cNvPr id="4" name="Date Placeholder 3"/>
          <p:cNvSpPr>
            <a:spLocks noGrp="1"/>
          </p:cNvSpPr>
          <p:nvPr>
            <p:ph type="dt" sz="half" idx="10"/>
          </p:nvPr>
        </p:nvSpPr>
        <p:spPr/>
        <p:txBody>
          <a:bodyPr/>
          <a:lstStyle/>
          <a:p>
            <a:fld id="{68ED1F6A-E1BB-4B86-A0D1-6AE72DD95F96}"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51</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Topic objective</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7890057-A305-454A-83E6-1D706B9E9D66}"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52</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t>Combinational and sequential circuits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457200" y="838200"/>
            <a:ext cx="8382000" cy="2585323"/>
          </a:xfrm>
          <a:prstGeom prst="rect">
            <a:avLst/>
          </a:prstGeom>
        </p:spPr>
        <p:txBody>
          <a:bodyPr wrap="square">
            <a:spAutoFit/>
          </a:bodyPr>
          <a:lstStyle/>
          <a:p>
            <a:pPr algn="ctr"/>
            <a:r>
              <a:rPr lang="en-US" sz="2200" b="1" u="sng" dirty="0"/>
              <a:t>Combinational Circuits</a:t>
            </a:r>
          </a:p>
          <a:p>
            <a:pPr marL="342900" indent="-342900">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 combinational circuit is a connected arrangement of logic gates with a set of inputs and outputs. </a:t>
            </a:r>
          </a:p>
          <a:p>
            <a:pPr marL="342900" indent="-342900">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At any given time, the binary values of the outputs are a function of the binary combination of the inputs</a:t>
            </a:r>
            <a:r>
              <a:rPr lang="en-US" sz="2400" dirty="0">
                <a:latin typeface="Times New Roman" panose="02020603050405020304" pitchFamily="18" charset="0"/>
                <a:cs typeface="Times New Roman" panose="02020603050405020304" pitchFamily="18" charset="0"/>
              </a:rPr>
              <a:t>.</a:t>
            </a:r>
          </a:p>
        </p:txBody>
      </p:sp>
      <p:pic>
        <p:nvPicPr>
          <p:cNvPr id="11" name="Picture 3"/>
          <p:cNvPicPr>
            <a:picLocks noChangeAspect="1" noChangeArrowheads="1"/>
          </p:cNvPicPr>
          <p:nvPr/>
        </p:nvPicPr>
        <p:blipFill>
          <a:blip r:embed="rId3"/>
          <a:srcRect/>
          <a:stretch>
            <a:fillRect/>
          </a:stretch>
        </p:blipFill>
        <p:spPr bwMode="auto">
          <a:xfrm>
            <a:off x="2362200" y="3657600"/>
            <a:ext cx="3924300" cy="1651000"/>
          </a:xfrm>
          <a:prstGeom prst="rect">
            <a:avLst/>
          </a:prstGeom>
          <a:noFill/>
          <a:ln w="9525">
            <a:noFill/>
            <a:miter lim="800000"/>
            <a:headEnd/>
            <a:tailEnd/>
          </a:ln>
          <a:effectLst/>
        </p:spPr>
      </p:pic>
      <p:sp>
        <p:nvSpPr>
          <p:cNvPr id="13" name="TextBox 12"/>
          <p:cNvSpPr txBox="1"/>
          <p:nvPr/>
        </p:nvSpPr>
        <p:spPr>
          <a:xfrm>
            <a:off x="1524000" y="4306669"/>
            <a:ext cx="1041400" cy="646331"/>
          </a:xfrm>
          <a:prstGeom prst="rect">
            <a:avLst/>
          </a:prstGeom>
          <a:noFill/>
        </p:spPr>
        <p:txBody>
          <a:bodyPr wrap="square" rtlCol="0">
            <a:spAutoFit/>
          </a:bodyPr>
          <a:lstStyle/>
          <a:p>
            <a:r>
              <a:rPr lang="en-US" dirty="0"/>
              <a:t> n input variables</a:t>
            </a:r>
          </a:p>
        </p:txBody>
      </p:sp>
      <p:sp>
        <p:nvSpPr>
          <p:cNvPr id="14" name="TextBox 13"/>
          <p:cNvSpPr txBox="1"/>
          <p:nvPr/>
        </p:nvSpPr>
        <p:spPr>
          <a:xfrm>
            <a:off x="6400800" y="4267200"/>
            <a:ext cx="1168400" cy="646331"/>
          </a:xfrm>
          <a:prstGeom prst="rect">
            <a:avLst/>
          </a:prstGeom>
          <a:noFill/>
        </p:spPr>
        <p:txBody>
          <a:bodyPr wrap="square" rtlCol="0">
            <a:spAutoFit/>
          </a:bodyPr>
          <a:lstStyle/>
          <a:p>
            <a:r>
              <a:rPr lang="en-US" dirty="0"/>
              <a:t> m output variables</a:t>
            </a:r>
          </a:p>
        </p:txBody>
      </p:sp>
      <p:sp>
        <p:nvSpPr>
          <p:cNvPr id="15" name="TextBox 14"/>
          <p:cNvSpPr txBox="1"/>
          <p:nvPr/>
        </p:nvSpPr>
        <p:spPr>
          <a:xfrm>
            <a:off x="2133600" y="5650468"/>
            <a:ext cx="5562600" cy="369332"/>
          </a:xfrm>
          <a:prstGeom prst="rect">
            <a:avLst/>
          </a:prstGeom>
          <a:noFill/>
        </p:spPr>
        <p:txBody>
          <a:bodyPr wrap="square" rtlCol="0">
            <a:spAutoFit/>
          </a:bodyPr>
          <a:lstStyle/>
          <a:p>
            <a:r>
              <a:rPr lang="en-US" dirty="0"/>
              <a:t>Figure 1.1 Block diagram of a combinational circuit</a:t>
            </a: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p:spPr>
        <p:txBody>
          <a:bodyPr/>
          <a:lstStyle/>
          <a:p>
            <a:fld id="{81A2D419-98B8-49A6-8C0C-800AEDBC27FD}"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a:xfrm>
            <a:off x="6553200" y="6356350"/>
            <a:ext cx="2133600" cy="365125"/>
          </a:xfrm>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53</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990600"/>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Combinational and sequential circuits</a:t>
            </a:r>
          </a:p>
          <a:p>
            <a:pPr algn="ctr"/>
            <a:r>
              <a:rPr lang="en-US" sz="3200" dirty="0">
                <a:latin typeface="Times New Roman" panose="02020603050405020304" pitchFamily="18" charset="0"/>
                <a:cs typeface="Times New Roman" panose="02020603050405020304" pitchFamily="18" charset="0"/>
              </a:rPr>
              <a:t>continued..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762000" y="1057632"/>
            <a:ext cx="7772400" cy="2523768"/>
          </a:xfrm>
          <a:prstGeom prst="rect">
            <a:avLst/>
          </a:prstGeom>
        </p:spPr>
        <p:txBody>
          <a:bodyPr wrap="square">
            <a:spAutoFit/>
          </a:bodyPr>
          <a:lstStyle/>
          <a:p>
            <a:pPr algn="ctr"/>
            <a:r>
              <a:rPr lang="en-US" sz="2400" u="sng" dirty="0">
                <a:latin typeface="Times New Roman" panose="02020603050405020304" pitchFamily="18" charset="0"/>
                <a:cs typeface="Times New Roman" panose="02020603050405020304" pitchFamily="18" charset="0"/>
              </a:rPr>
              <a:t>Sequential Circuits</a:t>
            </a: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a:t>
            </a:r>
            <a:r>
              <a:rPr lang="en-US" sz="2200" dirty="0">
                <a:latin typeface="Times New Roman" panose="02020603050405020304" pitchFamily="18" charset="0"/>
                <a:cs typeface="Times New Roman" panose="02020603050405020304" pitchFamily="18" charset="0"/>
              </a:rPr>
              <a:t>A sequential circuit is an interconnection of flip-flops and gates.</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The gates by themselves constitute a combinational circuit, but when included with the flip-flops, the overall circuit is classified as a sequential circuit.</a:t>
            </a:r>
          </a:p>
        </p:txBody>
      </p:sp>
      <p:pic>
        <p:nvPicPr>
          <p:cNvPr id="11" name="Picture 1"/>
          <p:cNvPicPr>
            <a:picLocks noChangeAspect="1" noChangeArrowheads="1"/>
          </p:cNvPicPr>
          <p:nvPr/>
        </p:nvPicPr>
        <p:blipFill>
          <a:blip r:embed="rId3"/>
          <a:srcRect/>
          <a:stretch>
            <a:fillRect/>
          </a:stretch>
        </p:blipFill>
        <p:spPr bwMode="auto">
          <a:xfrm>
            <a:off x="457200" y="3746500"/>
            <a:ext cx="7772400" cy="1816100"/>
          </a:xfrm>
          <a:prstGeom prst="rect">
            <a:avLst/>
          </a:prstGeom>
          <a:noFill/>
          <a:ln w="9525">
            <a:noFill/>
            <a:miter lim="800000"/>
            <a:headEnd/>
            <a:tailEnd/>
          </a:ln>
          <a:effectLst/>
        </p:spPr>
      </p:pic>
      <p:sp>
        <p:nvSpPr>
          <p:cNvPr id="12" name="Rectangle 11"/>
          <p:cNvSpPr/>
          <p:nvPr/>
        </p:nvSpPr>
        <p:spPr>
          <a:xfrm>
            <a:off x="838200" y="5802868"/>
            <a:ext cx="6781800" cy="369332"/>
          </a:xfrm>
          <a:prstGeom prst="rect">
            <a:avLst/>
          </a:prstGeom>
        </p:spPr>
        <p:txBody>
          <a:bodyPr wrap="square">
            <a:spAutoFit/>
          </a:bodyPr>
          <a:lstStyle/>
          <a:p>
            <a:pPr algn="ctr"/>
            <a:r>
              <a:rPr lang="en-US" dirty="0">
                <a:latin typeface="Times New Roman" panose="02020603050405020304" pitchFamily="18" charset="0"/>
                <a:cs typeface="Times New Roman" panose="02020603050405020304" pitchFamily="18" charset="0"/>
              </a:rPr>
              <a:t>Figure 1.2 Block diagram of a clocked synchronous sequential circuit</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B2A84A9-EE53-4A17-8F6F-29E4B72B7896}"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54</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t>Gate Minimization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3" name="Rectangle 12"/>
          <p:cNvSpPr/>
          <p:nvPr/>
        </p:nvSpPr>
        <p:spPr>
          <a:xfrm>
            <a:off x="304800" y="955267"/>
            <a:ext cx="8305800" cy="5262979"/>
          </a:xfrm>
          <a:prstGeom prst="rect">
            <a:avLst/>
          </a:prstGeom>
        </p:spPr>
        <p:txBody>
          <a:bodyPr wrap="square">
            <a:spAutoFit/>
          </a:bodyPr>
          <a:lstStyle/>
          <a:p>
            <a:r>
              <a:rPr lang="en-US" sz="2400" b="1" u="sng" dirty="0">
                <a:latin typeface="Times New Roman" panose="02020603050405020304" pitchFamily="18" charset="0"/>
                <a:cs typeface="Times New Roman" panose="02020603050405020304" pitchFamily="18" charset="0"/>
              </a:rPr>
              <a:t>Map Simplification</a:t>
            </a:r>
          </a:p>
          <a:p>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The expression may be simplified using the basic relations of Boolean algebra. </a:t>
            </a:r>
          </a:p>
          <a:p>
            <a:pPr marL="342900" indent="-342900"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However, this procedure is sometimes difficult because it lacks specific rules for predicting each succeeding step in the manipulative process. </a:t>
            </a:r>
          </a:p>
          <a:p>
            <a:pPr marL="342900" indent="-342900"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The map method provides a simple, straightforward procedure for simplifying Boolean expressions. </a:t>
            </a:r>
          </a:p>
          <a:p>
            <a:pPr marL="342900" indent="-342900"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The map method is also known as the Karnaugh map or K-map	</a:t>
            </a: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5BC3B87-9A92-429D-9435-9FF0FCDDA7B2}"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55</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Gate Minimization Cont..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3" name="Rectangle 12"/>
          <p:cNvSpPr/>
          <p:nvPr/>
        </p:nvSpPr>
        <p:spPr>
          <a:xfrm>
            <a:off x="457200" y="1111369"/>
            <a:ext cx="8234680" cy="4708981"/>
          </a:xfrm>
          <a:prstGeom prst="rect">
            <a:avLst/>
          </a:prstGeom>
        </p:spPr>
        <p:txBody>
          <a:bodyPr wrap="square">
            <a:spAutoFit/>
          </a:bodyPr>
          <a:lstStyle/>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This method may be regarded as a pictorial arrangement of the truth table which allows an easy interpretation for choosing the minimum number of terms needed to express the function algebraically.</a:t>
            </a:r>
          </a:p>
          <a:p>
            <a:pPr marL="342900" indent="-342900"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Each combination of the variables in a truth table is called a </a:t>
            </a:r>
            <a:r>
              <a:rPr lang="en-US" sz="2400" b="1" i="1" dirty="0">
                <a:latin typeface="Times New Roman" panose="02020603050405020304" pitchFamily="18" charset="0"/>
                <a:cs typeface="Times New Roman" panose="02020603050405020304" pitchFamily="18" charset="0"/>
              </a:rPr>
              <a:t>minterm</a:t>
            </a:r>
            <a:r>
              <a:rPr lang="en-US" sz="2400" dirty="0">
                <a:latin typeface="Times New Roman" panose="02020603050405020304" pitchFamily="18" charset="0"/>
                <a:cs typeface="Times New Roman" panose="02020603050405020304" pitchFamily="18" charset="0"/>
              </a:rPr>
              <a:t>. 2 variables and 3 variables maps are shown below- 	</a:t>
            </a:r>
          </a:p>
          <a:p>
            <a:pPr algn="just">
              <a:buFont typeface="Arial" pitchFamily="34" charset="0"/>
              <a:buChar char="•"/>
            </a:pPr>
            <a:endParaRPr lang="en-US" dirty="0">
              <a:latin typeface="Times New Roman" panose="02020603050405020304" pitchFamily="18" charset="0"/>
              <a:cs typeface="Times New Roman" panose="02020603050405020304" pitchFamily="18" charset="0"/>
            </a:endParaRPr>
          </a:p>
          <a:p>
            <a:pPr algn="just"/>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r>
              <a:rPr lang="en-US" dirty="0">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p:txBody>
      </p:sp>
      <p:pic>
        <p:nvPicPr>
          <p:cNvPr id="14" name="Picture 2"/>
          <p:cNvPicPr>
            <a:picLocks noChangeAspect="1" noChangeArrowheads="1"/>
          </p:cNvPicPr>
          <p:nvPr/>
        </p:nvPicPr>
        <p:blipFill>
          <a:blip r:embed="rId3"/>
          <a:srcRect/>
          <a:stretch>
            <a:fillRect/>
          </a:stretch>
        </p:blipFill>
        <p:spPr bwMode="auto">
          <a:xfrm>
            <a:off x="838200" y="4114800"/>
            <a:ext cx="2400300" cy="2057400"/>
          </a:xfrm>
          <a:prstGeom prst="rect">
            <a:avLst/>
          </a:prstGeom>
          <a:noFill/>
          <a:ln w="9525">
            <a:noFill/>
            <a:miter lim="800000"/>
            <a:headEnd/>
            <a:tailEnd/>
          </a:ln>
          <a:effectLst/>
        </p:spPr>
      </p:pic>
      <p:pic>
        <p:nvPicPr>
          <p:cNvPr id="15" name="Picture 3"/>
          <p:cNvPicPr>
            <a:picLocks noChangeAspect="1" noChangeArrowheads="1"/>
          </p:cNvPicPr>
          <p:nvPr/>
        </p:nvPicPr>
        <p:blipFill>
          <a:blip r:embed="rId4"/>
          <a:srcRect/>
          <a:stretch>
            <a:fillRect/>
          </a:stretch>
        </p:blipFill>
        <p:spPr bwMode="auto">
          <a:xfrm>
            <a:off x="3505200" y="4114800"/>
            <a:ext cx="4800600" cy="2273300"/>
          </a:xfrm>
          <a:prstGeom prst="rect">
            <a:avLst/>
          </a:prstGeom>
          <a:noFill/>
          <a:ln w="9525">
            <a:noFill/>
            <a:miter lim="800000"/>
            <a:headEnd/>
            <a:tailEnd/>
          </a:ln>
          <a:effectLst/>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91B71B1F-32B6-41AC-A772-41404C7249AC}"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56</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Gate Minimization Cont..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457200" y="838200"/>
            <a:ext cx="8305800" cy="5632311"/>
          </a:xfrm>
          <a:prstGeom prst="rect">
            <a:avLst/>
          </a:prstGeom>
        </p:spPr>
        <p:txBody>
          <a:bodyPr wrap="square">
            <a:spAutoFit/>
          </a:bodyPr>
          <a:lstStyle/>
          <a:p>
            <a:r>
              <a:rPr lang="en-US" sz="2400" dirty="0">
                <a:latin typeface="Times New Roman" panose="02020603050405020304" pitchFamily="18" charset="0"/>
                <a:cs typeface="Times New Roman" panose="02020603050405020304" pitchFamily="18" charset="0"/>
              </a:rPr>
              <a:t>Example: simplifies the following Boolean function using K-map method</a:t>
            </a:r>
          </a:p>
          <a:p>
            <a:r>
              <a:rPr lang="en-US" sz="2400" dirty="0">
                <a:latin typeface="Times New Roman" panose="02020603050405020304" pitchFamily="18" charset="0"/>
                <a:cs typeface="Times New Roman" panose="02020603050405020304" pitchFamily="18" charset="0"/>
              </a:rPr>
              <a:t>F(A, B, C) = ∑ (3, 4, 6, 7)</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The simplified function is</a:t>
            </a:r>
          </a:p>
          <a:p>
            <a:r>
              <a:rPr lang="en-US" sz="2400" dirty="0">
                <a:latin typeface="Times New Roman" panose="02020603050405020304" pitchFamily="18" charset="0"/>
                <a:cs typeface="Times New Roman" panose="02020603050405020304" pitchFamily="18" charset="0"/>
              </a:rPr>
              <a:t>F = AC' + BC</a:t>
            </a: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Consider another example with don’t care minterms-</a:t>
            </a:r>
          </a:p>
          <a:p>
            <a:r>
              <a:rPr lang="en-US" sz="2400" dirty="0">
                <a:latin typeface="Times New Roman" panose="02020603050405020304" pitchFamily="18" charset="0"/>
                <a:cs typeface="Times New Roman" panose="02020603050405020304" pitchFamily="18" charset="0"/>
              </a:rPr>
              <a:t>F(A,B,C) = ∑(0,2,6)	d(A,B,C) = ∑(1,3,5)</a:t>
            </a:r>
          </a:p>
          <a:p>
            <a:r>
              <a:rPr lang="en-US" sz="2400" dirty="0">
                <a:latin typeface="Times New Roman" panose="02020603050405020304" pitchFamily="18" charset="0"/>
                <a:cs typeface="Times New Roman" panose="02020603050405020304" pitchFamily="18" charset="0"/>
              </a:rPr>
              <a:t>The map with don’t care conditions is</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The simplified function is</a:t>
            </a:r>
          </a:p>
          <a:p>
            <a:r>
              <a:rPr lang="en-US" sz="2400" dirty="0">
                <a:latin typeface="Times New Roman" panose="02020603050405020304" pitchFamily="18" charset="0"/>
                <a:cs typeface="Times New Roman" panose="02020603050405020304" pitchFamily="18" charset="0"/>
              </a:rPr>
              <a:t>F= A’ + BC’</a:t>
            </a:r>
          </a:p>
          <a:p>
            <a:r>
              <a:rPr lang="en-US" sz="2400" dirty="0">
                <a:latin typeface="Times New Roman" panose="02020603050405020304" pitchFamily="18" charset="0"/>
                <a:cs typeface="Times New Roman" panose="02020603050405020304" pitchFamily="18" charset="0"/>
              </a:rPr>
              <a:t>		</a:t>
            </a:r>
          </a:p>
        </p:txBody>
      </p:sp>
      <p:graphicFrame>
        <p:nvGraphicFramePr>
          <p:cNvPr id="12" name="Table 11"/>
          <p:cNvGraphicFramePr>
            <a:graphicFrameLocks noGrp="1"/>
          </p:cNvGraphicFramePr>
          <p:nvPr/>
        </p:nvGraphicFramePr>
        <p:xfrm>
          <a:off x="4419600" y="1752600"/>
          <a:ext cx="3962400" cy="1447800"/>
        </p:xfrm>
        <a:graphic>
          <a:graphicData uri="http://schemas.openxmlformats.org/drawingml/2006/table">
            <a:tbl>
              <a:tblPr firstRow="1" bandRow="1">
                <a:tableStyleId>{5C22544A-7EE6-4342-B048-85BDC9FD1C3A}</a:tableStyleId>
              </a:tblPr>
              <a:tblGrid>
                <a:gridCol w="792480">
                  <a:extLst>
                    <a:ext uri="{9D8B030D-6E8A-4147-A177-3AD203B41FA5}">
                      <a16:colId xmlns:a16="http://schemas.microsoft.com/office/drawing/2014/main" val="20000"/>
                    </a:ext>
                  </a:extLst>
                </a:gridCol>
                <a:gridCol w="792480">
                  <a:extLst>
                    <a:ext uri="{9D8B030D-6E8A-4147-A177-3AD203B41FA5}">
                      <a16:colId xmlns:a16="http://schemas.microsoft.com/office/drawing/2014/main" val="20001"/>
                    </a:ext>
                  </a:extLst>
                </a:gridCol>
                <a:gridCol w="792480">
                  <a:extLst>
                    <a:ext uri="{9D8B030D-6E8A-4147-A177-3AD203B41FA5}">
                      <a16:colId xmlns:a16="http://schemas.microsoft.com/office/drawing/2014/main" val="20002"/>
                    </a:ext>
                  </a:extLst>
                </a:gridCol>
                <a:gridCol w="792480">
                  <a:extLst>
                    <a:ext uri="{9D8B030D-6E8A-4147-A177-3AD203B41FA5}">
                      <a16:colId xmlns:a16="http://schemas.microsoft.com/office/drawing/2014/main" val="20003"/>
                    </a:ext>
                  </a:extLst>
                </a:gridCol>
                <a:gridCol w="792480">
                  <a:extLst>
                    <a:ext uri="{9D8B030D-6E8A-4147-A177-3AD203B41FA5}">
                      <a16:colId xmlns:a16="http://schemas.microsoft.com/office/drawing/2014/main" val="20004"/>
                    </a:ext>
                  </a:extLst>
                </a:gridCol>
              </a:tblGrid>
              <a:tr h="482600">
                <a:tc>
                  <a:txBody>
                    <a:bodyPr/>
                    <a:lstStyle/>
                    <a:p>
                      <a:endParaRPr lang="en-US" dirty="0"/>
                    </a:p>
                  </a:txBody>
                  <a:tcPr/>
                </a:tc>
                <a:tc>
                  <a:txBody>
                    <a:bodyPr/>
                    <a:lstStyle/>
                    <a:p>
                      <a:r>
                        <a:rPr lang="en-US" dirty="0"/>
                        <a:t>B’C’</a:t>
                      </a:r>
                    </a:p>
                  </a:txBody>
                  <a:tcPr/>
                </a:tc>
                <a:tc>
                  <a:txBody>
                    <a:bodyPr/>
                    <a:lstStyle/>
                    <a:p>
                      <a:r>
                        <a:rPr lang="en-US" dirty="0"/>
                        <a:t>B’C</a:t>
                      </a:r>
                    </a:p>
                  </a:txBody>
                  <a:tcPr/>
                </a:tc>
                <a:tc>
                  <a:txBody>
                    <a:bodyPr/>
                    <a:lstStyle/>
                    <a:p>
                      <a:r>
                        <a:rPr lang="en-US" dirty="0"/>
                        <a:t>BC</a:t>
                      </a:r>
                    </a:p>
                  </a:txBody>
                  <a:tcPr/>
                </a:tc>
                <a:tc>
                  <a:txBody>
                    <a:bodyPr/>
                    <a:lstStyle/>
                    <a:p>
                      <a:r>
                        <a:rPr lang="en-US" dirty="0"/>
                        <a:t>BC’</a:t>
                      </a:r>
                    </a:p>
                  </a:txBody>
                  <a:tcPr/>
                </a:tc>
                <a:extLst>
                  <a:ext uri="{0D108BD9-81ED-4DB2-BD59-A6C34878D82A}">
                    <a16:rowId xmlns:a16="http://schemas.microsoft.com/office/drawing/2014/main" val="10000"/>
                  </a:ext>
                </a:extLst>
              </a:tr>
              <a:tr h="482600">
                <a:tc>
                  <a:txBody>
                    <a:bodyPr/>
                    <a:lstStyle/>
                    <a:p>
                      <a:r>
                        <a:rPr lang="en-US" dirty="0"/>
                        <a:t>A’</a:t>
                      </a:r>
                    </a:p>
                  </a:txBody>
                  <a:tcPr/>
                </a:tc>
                <a:tc>
                  <a:txBody>
                    <a:bodyPr/>
                    <a:lstStyle/>
                    <a:p>
                      <a:endParaRPr lang="en-US" dirty="0"/>
                    </a:p>
                  </a:txBody>
                  <a:tcPr/>
                </a:tc>
                <a:tc>
                  <a:txBody>
                    <a:bodyPr/>
                    <a:lstStyle/>
                    <a:p>
                      <a:endParaRPr lang="en-US" dirty="0"/>
                    </a:p>
                  </a:txBody>
                  <a:tcPr/>
                </a:tc>
                <a:tc>
                  <a:txBody>
                    <a:bodyPr/>
                    <a:lstStyle/>
                    <a:p>
                      <a:r>
                        <a:rPr lang="en-US" dirty="0">
                          <a:solidFill>
                            <a:srgbClr val="FFC000"/>
                          </a:solidFill>
                        </a:rPr>
                        <a:t>1</a:t>
                      </a:r>
                    </a:p>
                  </a:txBody>
                  <a:tcPr/>
                </a:tc>
                <a:tc>
                  <a:txBody>
                    <a:bodyPr/>
                    <a:lstStyle/>
                    <a:p>
                      <a:endParaRPr lang="en-US" dirty="0"/>
                    </a:p>
                  </a:txBody>
                  <a:tcPr/>
                </a:tc>
                <a:extLst>
                  <a:ext uri="{0D108BD9-81ED-4DB2-BD59-A6C34878D82A}">
                    <a16:rowId xmlns:a16="http://schemas.microsoft.com/office/drawing/2014/main" val="10001"/>
                  </a:ext>
                </a:extLst>
              </a:tr>
              <a:tr h="482600">
                <a:tc>
                  <a:txBody>
                    <a:bodyPr/>
                    <a:lstStyle/>
                    <a:p>
                      <a:r>
                        <a:rPr lang="en-US" dirty="0"/>
                        <a:t>A</a:t>
                      </a:r>
                    </a:p>
                  </a:txBody>
                  <a:tcPr/>
                </a:tc>
                <a:tc>
                  <a:txBody>
                    <a:bodyPr/>
                    <a:lstStyle/>
                    <a:p>
                      <a:r>
                        <a:rPr lang="en-US" dirty="0">
                          <a:solidFill>
                            <a:srgbClr val="FF0000"/>
                          </a:solidFill>
                        </a:rPr>
                        <a:t>1</a:t>
                      </a:r>
                    </a:p>
                  </a:txBody>
                  <a:tcPr/>
                </a:tc>
                <a:tc>
                  <a:txBody>
                    <a:bodyPr/>
                    <a:lstStyle/>
                    <a:p>
                      <a:endParaRPr lang="en-US" dirty="0"/>
                    </a:p>
                  </a:txBody>
                  <a:tcPr/>
                </a:tc>
                <a:tc>
                  <a:txBody>
                    <a:bodyPr/>
                    <a:lstStyle/>
                    <a:p>
                      <a:r>
                        <a:rPr lang="en-US" dirty="0">
                          <a:solidFill>
                            <a:srgbClr val="FFC000"/>
                          </a:solidFill>
                        </a:rPr>
                        <a:t>1</a:t>
                      </a:r>
                    </a:p>
                  </a:txBody>
                  <a:tcPr/>
                </a:tc>
                <a:tc>
                  <a:txBody>
                    <a:bodyPr/>
                    <a:lstStyle/>
                    <a:p>
                      <a:r>
                        <a:rPr lang="en-US" dirty="0">
                          <a:solidFill>
                            <a:srgbClr val="FF0000"/>
                          </a:solidFill>
                        </a:rPr>
                        <a:t>1</a:t>
                      </a:r>
                    </a:p>
                  </a:txBody>
                  <a:tcPr/>
                </a:tc>
                <a:extLst>
                  <a:ext uri="{0D108BD9-81ED-4DB2-BD59-A6C34878D82A}">
                    <a16:rowId xmlns:a16="http://schemas.microsoft.com/office/drawing/2014/main" val="10002"/>
                  </a:ext>
                </a:extLst>
              </a:tr>
            </a:tbl>
          </a:graphicData>
        </a:graphic>
      </p:graphicFrame>
      <p:graphicFrame>
        <p:nvGraphicFramePr>
          <p:cNvPr id="16" name="Table 15"/>
          <p:cNvGraphicFramePr>
            <a:graphicFrameLocks noGrp="1"/>
          </p:cNvGraphicFramePr>
          <p:nvPr>
            <p:extLst>
              <p:ext uri="{D42A27DB-BD31-4B8C-83A1-F6EECF244321}">
                <p14:modId xmlns:p14="http://schemas.microsoft.com/office/powerpoint/2010/main" val="1920104698"/>
              </p:ext>
            </p:extLst>
          </p:nvPr>
        </p:nvGraphicFramePr>
        <p:xfrm>
          <a:off x="4541520" y="5060950"/>
          <a:ext cx="3886200" cy="1219200"/>
        </p:xfrm>
        <a:graphic>
          <a:graphicData uri="http://schemas.openxmlformats.org/drawingml/2006/table">
            <a:tbl>
              <a:tblPr firstRow="1" bandRow="1">
                <a:tableStyleId>{5C22544A-7EE6-4342-B048-85BDC9FD1C3A}</a:tableStyleId>
              </a:tblPr>
              <a:tblGrid>
                <a:gridCol w="777240">
                  <a:extLst>
                    <a:ext uri="{9D8B030D-6E8A-4147-A177-3AD203B41FA5}">
                      <a16:colId xmlns:a16="http://schemas.microsoft.com/office/drawing/2014/main" val="20000"/>
                    </a:ext>
                  </a:extLst>
                </a:gridCol>
                <a:gridCol w="777240">
                  <a:extLst>
                    <a:ext uri="{9D8B030D-6E8A-4147-A177-3AD203B41FA5}">
                      <a16:colId xmlns:a16="http://schemas.microsoft.com/office/drawing/2014/main" val="20001"/>
                    </a:ext>
                  </a:extLst>
                </a:gridCol>
                <a:gridCol w="777240">
                  <a:extLst>
                    <a:ext uri="{9D8B030D-6E8A-4147-A177-3AD203B41FA5}">
                      <a16:colId xmlns:a16="http://schemas.microsoft.com/office/drawing/2014/main" val="20002"/>
                    </a:ext>
                  </a:extLst>
                </a:gridCol>
                <a:gridCol w="777240">
                  <a:extLst>
                    <a:ext uri="{9D8B030D-6E8A-4147-A177-3AD203B41FA5}">
                      <a16:colId xmlns:a16="http://schemas.microsoft.com/office/drawing/2014/main" val="20003"/>
                    </a:ext>
                  </a:extLst>
                </a:gridCol>
                <a:gridCol w="777240">
                  <a:extLst>
                    <a:ext uri="{9D8B030D-6E8A-4147-A177-3AD203B41FA5}">
                      <a16:colId xmlns:a16="http://schemas.microsoft.com/office/drawing/2014/main" val="20004"/>
                    </a:ext>
                  </a:extLst>
                </a:gridCol>
              </a:tblGrid>
              <a:tr h="406400">
                <a:tc>
                  <a:txBody>
                    <a:bodyPr/>
                    <a:lstStyle/>
                    <a:p>
                      <a:endParaRPr lang="en-US" dirty="0"/>
                    </a:p>
                  </a:txBody>
                  <a:tcPr/>
                </a:tc>
                <a:tc>
                  <a:txBody>
                    <a:bodyPr/>
                    <a:lstStyle/>
                    <a:p>
                      <a:r>
                        <a:rPr lang="en-US" dirty="0"/>
                        <a:t>B’C’</a:t>
                      </a:r>
                    </a:p>
                  </a:txBody>
                  <a:tcPr/>
                </a:tc>
                <a:tc>
                  <a:txBody>
                    <a:bodyPr/>
                    <a:lstStyle/>
                    <a:p>
                      <a:r>
                        <a:rPr lang="en-US" dirty="0"/>
                        <a:t>B’C</a:t>
                      </a:r>
                    </a:p>
                  </a:txBody>
                  <a:tcPr/>
                </a:tc>
                <a:tc>
                  <a:txBody>
                    <a:bodyPr/>
                    <a:lstStyle/>
                    <a:p>
                      <a:r>
                        <a:rPr lang="en-US" dirty="0"/>
                        <a:t>BC</a:t>
                      </a:r>
                    </a:p>
                  </a:txBody>
                  <a:tcPr/>
                </a:tc>
                <a:tc>
                  <a:txBody>
                    <a:bodyPr/>
                    <a:lstStyle/>
                    <a:p>
                      <a:r>
                        <a:rPr lang="en-US" dirty="0"/>
                        <a:t>BC’</a:t>
                      </a:r>
                    </a:p>
                  </a:txBody>
                  <a:tcPr/>
                </a:tc>
                <a:extLst>
                  <a:ext uri="{0D108BD9-81ED-4DB2-BD59-A6C34878D82A}">
                    <a16:rowId xmlns:a16="http://schemas.microsoft.com/office/drawing/2014/main" val="10000"/>
                  </a:ext>
                </a:extLst>
              </a:tr>
              <a:tr h="406400">
                <a:tc>
                  <a:txBody>
                    <a:bodyPr/>
                    <a:lstStyle/>
                    <a:p>
                      <a:r>
                        <a:rPr lang="en-US" dirty="0"/>
                        <a:t>A’</a:t>
                      </a:r>
                    </a:p>
                  </a:txBody>
                  <a:tcPr/>
                </a:tc>
                <a:tc>
                  <a:txBody>
                    <a:bodyPr/>
                    <a:lstStyle/>
                    <a:p>
                      <a:r>
                        <a:rPr lang="en-US" dirty="0"/>
                        <a:t>1</a:t>
                      </a:r>
                    </a:p>
                  </a:txBody>
                  <a:tcPr/>
                </a:tc>
                <a:tc>
                  <a:txBody>
                    <a:bodyPr/>
                    <a:lstStyle/>
                    <a:p>
                      <a:r>
                        <a:rPr lang="en-US" dirty="0"/>
                        <a:t>X</a:t>
                      </a:r>
                    </a:p>
                  </a:txBody>
                  <a:tcPr/>
                </a:tc>
                <a:tc>
                  <a:txBody>
                    <a:bodyPr/>
                    <a:lstStyle/>
                    <a:p>
                      <a:r>
                        <a:rPr lang="en-US" dirty="0"/>
                        <a:t>X</a:t>
                      </a:r>
                    </a:p>
                  </a:txBody>
                  <a:tcPr/>
                </a:tc>
                <a:tc>
                  <a:txBody>
                    <a:bodyPr/>
                    <a:lstStyle/>
                    <a:p>
                      <a:r>
                        <a:rPr lang="en-US" dirty="0"/>
                        <a:t>1</a:t>
                      </a:r>
                    </a:p>
                  </a:txBody>
                  <a:tcPr/>
                </a:tc>
                <a:extLst>
                  <a:ext uri="{0D108BD9-81ED-4DB2-BD59-A6C34878D82A}">
                    <a16:rowId xmlns:a16="http://schemas.microsoft.com/office/drawing/2014/main" val="10001"/>
                  </a:ext>
                </a:extLst>
              </a:tr>
              <a:tr h="406400">
                <a:tc>
                  <a:txBody>
                    <a:bodyPr/>
                    <a:lstStyle/>
                    <a:p>
                      <a:r>
                        <a:rPr lang="en-US" dirty="0"/>
                        <a:t>A</a:t>
                      </a:r>
                    </a:p>
                  </a:txBody>
                  <a:tcPr/>
                </a:tc>
                <a:tc>
                  <a:txBody>
                    <a:bodyPr/>
                    <a:lstStyle/>
                    <a:p>
                      <a:endParaRPr lang="en-US" dirty="0"/>
                    </a:p>
                  </a:txBody>
                  <a:tcPr/>
                </a:tc>
                <a:tc>
                  <a:txBody>
                    <a:bodyPr/>
                    <a:lstStyle/>
                    <a:p>
                      <a:r>
                        <a:rPr lang="en-US" dirty="0"/>
                        <a:t>X</a:t>
                      </a:r>
                    </a:p>
                  </a:txBody>
                  <a:tcPr/>
                </a:tc>
                <a:tc>
                  <a:txBody>
                    <a:bodyPr/>
                    <a:lstStyle/>
                    <a:p>
                      <a:endParaRPr lang="en-US" dirty="0"/>
                    </a:p>
                  </a:txBody>
                  <a:tcPr/>
                </a:tc>
                <a:tc>
                  <a:txBody>
                    <a:bodyPr/>
                    <a:lstStyle/>
                    <a:p>
                      <a:r>
                        <a:rPr lang="en-US" dirty="0"/>
                        <a:t>1</a:t>
                      </a:r>
                    </a:p>
                  </a:txBody>
                  <a:tcPr/>
                </a:tc>
                <a:extLst>
                  <a:ext uri="{0D108BD9-81ED-4DB2-BD59-A6C34878D82A}">
                    <a16:rowId xmlns:a16="http://schemas.microsoft.com/office/drawing/2014/main" val="10002"/>
                  </a:ext>
                </a:extLst>
              </a:tr>
            </a:tbl>
          </a:graphicData>
        </a:graphic>
      </p:graphicFrame>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609600" y="990600"/>
            <a:ext cx="8229600" cy="4038600"/>
          </a:xfrm>
        </p:spPr>
        <p:txBody>
          <a:bodyPr>
            <a:normAutofit fontScale="85000" lnSpcReduction="20000"/>
          </a:bodyPr>
          <a:lstStyle/>
          <a:p>
            <a:pPr>
              <a:buNone/>
            </a:pPr>
            <a:r>
              <a:rPr lang="en-US" sz="2600" dirty="0">
                <a:latin typeface="Times New Roman" panose="02020603050405020304" pitchFamily="18" charset="0"/>
                <a:cs typeface="Times New Roman" panose="02020603050405020304" pitchFamily="18" charset="0"/>
              </a:rPr>
              <a:t>1. Simplify the following Boolean functions using three and four-variable maps.</a:t>
            </a:r>
          </a:p>
          <a:p>
            <a:pPr>
              <a:buFont typeface="Wingdings" panose="05000000000000000000" pitchFamily="2" charset="2"/>
              <a:buChar char="Ø"/>
            </a:pPr>
            <a:r>
              <a:rPr lang="pl-PL" sz="2600" dirty="0">
                <a:latin typeface="Times New Roman" panose="02020603050405020304" pitchFamily="18" charset="0"/>
                <a:cs typeface="Times New Roman" panose="02020603050405020304" pitchFamily="18" charset="0"/>
              </a:rPr>
              <a:t> F(</a:t>
            </a:r>
            <a:r>
              <a:rPr lang="en-US" sz="2600" dirty="0">
                <a:latin typeface="Times New Roman" panose="02020603050405020304" pitchFamily="18" charset="0"/>
                <a:cs typeface="Times New Roman" panose="02020603050405020304" pitchFamily="18" charset="0"/>
              </a:rPr>
              <a:t>A,B,C</a:t>
            </a:r>
            <a:r>
              <a:rPr lang="pl-PL" sz="2600" dirty="0">
                <a:latin typeface="Times New Roman" panose="02020603050405020304" pitchFamily="18" charset="0"/>
                <a:cs typeface="Times New Roman" panose="02020603050405020304" pitchFamily="18" charset="0"/>
              </a:rPr>
              <a:t>)</a:t>
            </a:r>
            <a:r>
              <a:rPr lang="en-US" sz="2600" dirty="0">
                <a:latin typeface="Times New Roman" panose="02020603050405020304" pitchFamily="18" charset="0"/>
                <a:cs typeface="Times New Roman" panose="02020603050405020304" pitchFamily="18" charset="0"/>
              </a:rPr>
              <a:t> =</a:t>
            </a:r>
            <a:r>
              <a:rPr lang="pl-PL" sz="2600" dirty="0">
                <a:latin typeface="Times New Roman" panose="02020603050405020304" pitchFamily="18" charset="0"/>
                <a:cs typeface="Times New Roman" panose="02020603050405020304" pitchFamily="18" charset="0"/>
              </a:rPr>
              <a:t> ∑(0, 1,5, 7)</a:t>
            </a:r>
          </a:p>
          <a:p>
            <a:pPr>
              <a:buFont typeface="Wingdings" panose="05000000000000000000" pitchFamily="2" charset="2"/>
              <a:buChar char="Ø"/>
            </a:pPr>
            <a:r>
              <a:rPr lang="pt-BR" sz="2600" dirty="0">
                <a:latin typeface="Times New Roman" panose="02020603050405020304" pitchFamily="18" charset="0"/>
                <a:cs typeface="Times New Roman" panose="02020603050405020304" pitchFamily="18" charset="0"/>
              </a:rPr>
              <a:t> </a:t>
            </a:r>
            <a:r>
              <a:rPr lang="pl-PL" sz="2600" dirty="0">
                <a:latin typeface="Times New Roman" panose="02020603050405020304" pitchFamily="18" charset="0"/>
                <a:cs typeface="Times New Roman" panose="02020603050405020304" pitchFamily="18" charset="0"/>
              </a:rPr>
              <a:t>F(</a:t>
            </a:r>
            <a:r>
              <a:rPr lang="en-US" sz="2600" dirty="0">
                <a:latin typeface="Times New Roman" panose="02020603050405020304" pitchFamily="18" charset="0"/>
                <a:cs typeface="Times New Roman" panose="02020603050405020304" pitchFamily="18" charset="0"/>
              </a:rPr>
              <a:t>A,B,C</a:t>
            </a:r>
            <a:r>
              <a:rPr lang="pl-PL" sz="2600" dirty="0">
                <a:latin typeface="Times New Roman" panose="02020603050405020304" pitchFamily="18" charset="0"/>
                <a:cs typeface="Times New Roman" panose="02020603050405020304" pitchFamily="18" charset="0"/>
              </a:rPr>
              <a:t>)</a:t>
            </a:r>
            <a:r>
              <a:rPr lang="en-US" sz="2600" dirty="0">
                <a:latin typeface="Times New Roman" panose="02020603050405020304" pitchFamily="18" charset="0"/>
                <a:cs typeface="Times New Roman" panose="02020603050405020304" pitchFamily="18" charset="0"/>
              </a:rPr>
              <a:t> =</a:t>
            </a:r>
            <a:r>
              <a:rPr lang="pl-PL" sz="2600" dirty="0">
                <a:latin typeface="Times New Roman" panose="02020603050405020304" pitchFamily="18" charset="0"/>
                <a:cs typeface="Times New Roman" panose="02020603050405020304" pitchFamily="18" charset="0"/>
              </a:rPr>
              <a:t> ∑(1,</a:t>
            </a:r>
            <a:r>
              <a:rPr lang="en-US" sz="2600" dirty="0">
                <a:latin typeface="Times New Roman" panose="02020603050405020304" pitchFamily="18" charset="0"/>
                <a:cs typeface="Times New Roman" panose="02020603050405020304" pitchFamily="18" charset="0"/>
              </a:rPr>
              <a:t>2</a:t>
            </a:r>
            <a:r>
              <a:rPr lang="pl-PL" sz="2600" dirty="0">
                <a:latin typeface="Times New Roman" panose="02020603050405020304" pitchFamily="18" charset="0"/>
                <a:cs typeface="Times New Roman" panose="02020603050405020304" pitchFamily="18" charset="0"/>
              </a:rPr>
              <a:t>,</a:t>
            </a:r>
            <a:r>
              <a:rPr lang="en-US" sz="2600" dirty="0">
                <a:latin typeface="Times New Roman" panose="02020603050405020304" pitchFamily="18" charset="0"/>
                <a:cs typeface="Times New Roman" panose="02020603050405020304" pitchFamily="18" charset="0"/>
              </a:rPr>
              <a:t>3,6,7</a:t>
            </a:r>
            <a:r>
              <a:rPr lang="pl-PL" sz="2600" dirty="0">
                <a:latin typeface="Times New Roman" panose="02020603050405020304" pitchFamily="18" charset="0"/>
                <a:cs typeface="Times New Roman" panose="02020603050405020304" pitchFamily="18" charset="0"/>
              </a:rPr>
              <a:t>)</a:t>
            </a:r>
            <a:endParaRPr lang="en-US" sz="26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600" dirty="0">
                <a:latin typeface="Times New Roman" panose="02020603050405020304" pitchFamily="18" charset="0"/>
                <a:cs typeface="Times New Roman" panose="02020603050405020304" pitchFamily="18" charset="0"/>
              </a:rPr>
              <a:t> </a:t>
            </a:r>
            <a:r>
              <a:rPr lang="pl-PL" sz="2600" dirty="0">
                <a:latin typeface="Times New Roman" panose="02020603050405020304" pitchFamily="18" charset="0"/>
                <a:cs typeface="Times New Roman" panose="02020603050405020304" pitchFamily="18" charset="0"/>
              </a:rPr>
              <a:t>F(</a:t>
            </a:r>
            <a:r>
              <a:rPr lang="en-US" sz="2600" dirty="0">
                <a:latin typeface="Times New Roman" panose="02020603050405020304" pitchFamily="18" charset="0"/>
                <a:cs typeface="Times New Roman" panose="02020603050405020304" pitchFamily="18" charset="0"/>
              </a:rPr>
              <a:t>A,B,C,D</a:t>
            </a:r>
            <a:r>
              <a:rPr lang="pl-PL" sz="2600" dirty="0">
                <a:latin typeface="Times New Roman" panose="02020603050405020304" pitchFamily="18" charset="0"/>
                <a:cs typeface="Times New Roman" panose="02020603050405020304" pitchFamily="18" charset="0"/>
              </a:rPr>
              <a:t>)</a:t>
            </a:r>
            <a:r>
              <a:rPr lang="en-US" sz="2600" dirty="0">
                <a:latin typeface="Times New Roman" panose="02020603050405020304" pitchFamily="18" charset="0"/>
                <a:cs typeface="Times New Roman" panose="02020603050405020304" pitchFamily="18" charset="0"/>
              </a:rPr>
              <a:t> =</a:t>
            </a:r>
            <a:r>
              <a:rPr lang="pl-PL" sz="2600" dirty="0">
                <a:latin typeface="Times New Roman" panose="02020603050405020304" pitchFamily="18" charset="0"/>
                <a:cs typeface="Times New Roman" panose="02020603050405020304" pitchFamily="18" charset="0"/>
              </a:rPr>
              <a:t> ∑(0, </a:t>
            </a:r>
            <a:r>
              <a:rPr lang="en-US" sz="2600" dirty="0">
                <a:latin typeface="Times New Roman" panose="02020603050405020304" pitchFamily="18" charset="0"/>
                <a:cs typeface="Times New Roman" panose="02020603050405020304" pitchFamily="18" charset="0"/>
              </a:rPr>
              <a:t>2,4</a:t>
            </a:r>
            <a:r>
              <a:rPr lang="pl-PL" sz="2600" dirty="0">
                <a:latin typeface="Times New Roman" panose="02020603050405020304" pitchFamily="18" charset="0"/>
                <a:cs typeface="Times New Roman" panose="02020603050405020304" pitchFamily="18" charset="0"/>
              </a:rPr>
              <a:t>,5,</a:t>
            </a:r>
            <a:r>
              <a:rPr lang="en-US" sz="2600" dirty="0">
                <a:latin typeface="Times New Roman" panose="02020603050405020304" pitchFamily="18" charset="0"/>
                <a:cs typeface="Times New Roman" panose="02020603050405020304" pitchFamily="18" charset="0"/>
              </a:rPr>
              <a:t>6,</a:t>
            </a:r>
            <a:r>
              <a:rPr lang="pl-PL" sz="2600" dirty="0">
                <a:latin typeface="Times New Roman" panose="02020603050405020304" pitchFamily="18" charset="0"/>
                <a:cs typeface="Times New Roman" panose="02020603050405020304" pitchFamily="18" charset="0"/>
              </a:rPr>
              <a:t> 7</a:t>
            </a:r>
            <a:r>
              <a:rPr lang="en-US" sz="2600" dirty="0">
                <a:latin typeface="Times New Roman" panose="02020603050405020304" pitchFamily="18" charset="0"/>
                <a:cs typeface="Times New Roman" panose="02020603050405020304" pitchFamily="18" charset="0"/>
              </a:rPr>
              <a:t>,11,15</a:t>
            </a:r>
            <a:r>
              <a:rPr lang="pl-PL" sz="2600" dirty="0">
                <a:latin typeface="Times New Roman" panose="02020603050405020304" pitchFamily="18" charset="0"/>
                <a:cs typeface="Times New Roman" panose="02020603050405020304" pitchFamily="18" charset="0"/>
              </a:rPr>
              <a:t>)</a:t>
            </a:r>
            <a:endParaRPr lang="pt-BR" sz="26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pl-PL" sz="2600" dirty="0">
                <a:latin typeface="Times New Roman" panose="02020603050405020304" pitchFamily="18" charset="0"/>
                <a:cs typeface="Times New Roman" panose="02020603050405020304" pitchFamily="18" charset="0"/>
              </a:rPr>
              <a:t> F(</a:t>
            </a:r>
            <a:r>
              <a:rPr lang="en-US" sz="2600" dirty="0">
                <a:latin typeface="Times New Roman" panose="02020603050405020304" pitchFamily="18" charset="0"/>
                <a:cs typeface="Times New Roman" panose="02020603050405020304" pitchFamily="18" charset="0"/>
              </a:rPr>
              <a:t>A,B,C,D</a:t>
            </a:r>
            <a:r>
              <a:rPr lang="pl-PL" sz="2600" dirty="0">
                <a:latin typeface="Times New Roman" panose="02020603050405020304" pitchFamily="18" charset="0"/>
                <a:cs typeface="Times New Roman" panose="02020603050405020304" pitchFamily="18" charset="0"/>
              </a:rPr>
              <a:t>)</a:t>
            </a:r>
            <a:r>
              <a:rPr lang="en-US" sz="2600" dirty="0">
                <a:latin typeface="Times New Roman" panose="02020603050405020304" pitchFamily="18" charset="0"/>
                <a:cs typeface="Times New Roman" panose="02020603050405020304" pitchFamily="18" charset="0"/>
              </a:rPr>
              <a:t> =</a:t>
            </a:r>
            <a:r>
              <a:rPr lang="pl-PL" sz="2600" dirty="0">
                <a:latin typeface="Times New Roman" panose="02020603050405020304" pitchFamily="18" charset="0"/>
                <a:cs typeface="Times New Roman" panose="02020603050405020304" pitchFamily="18" charset="0"/>
              </a:rPr>
              <a:t> ∑(0, </a:t>
            </a:r>
            <a:r>
              <a:rPr lang="en-US" sz="2600" dirty="0">
                <a:latin typeface="Times New Roman" panose="02020603050405020304" pitchFamily="18" charset="0"/>
                <a:cs typeface="Times New Roman" panose="02020603050405020304" pitchFamily="18" charset="0"/>
              </a:rPr>
              <a:t>2,4</a:t>
            </a:r>
            <a:r>
              <a:rPr lang="pl-PL" sz="2600" dirty="0">
                <a:latin typeface="Times New Roman" panose="02020603050405020304" pitchFamily="18" charset="0"/>
                <a:cs typeface="Times New Roman" panose="02020603050405020304" pitchFamily="18" charset="0"/>
              </a:rPr>
              <a:t>,5,</a:t>
            </a:r>
            <a:r>
              <a:rPr lang="en-US" sz="2600" dirty="0">
                <a:latin typeface="Times New Roman" panose="02020603050405020304" pitchFamily="18" charset="0"/>
                <a:cs typeface="Times New Roman" panose="02020603050405020304" pitchFamily="18" charset="0"/>
              </a:rPr>
              <a:t>6,</a:t>
            </a:r>
            <a:r>
              <a:rPr lang="pl-PL" sz="2600" dirty="0">
                <a:latin typeface="Times New Roman" panose="02020603050405020304" pitchFamily="18" charset="0"/>
                <a:cs typeface="Times New Roman" panose="02020603050405020304" pitchFamily="18" charset="0"/>
              </a:rPr>
              <a:t> 7</a:t>
            </a:r>
            <a:r>
              <a:rPr lang="en-US" sz="2600" dirty="0">
                <a:latin typeface="Times New Roman" panose="02020603050405020304" pitchFamily="18" charset="0"/>
                <a:cs typeface="Times New Roman" panose="02020603050405020304" pitchFamily="18" charset="0"/>
              </a:rPr>
              <a:t>, 8, 10, 13, 15)</a:t>
            </a:r>
          </a:p>
          <a:p>
            <a:endParaRPr lang="en-US" sz="2600" dirty="0">
              <a:latin typeface="Times New Roman" panose="02020603050405020304" pitchFamily="18" charset="0"/>
              <a:cs typeface="Times New Roman" panose="02020603050405020304" pitchFamily="18" charset="0"/>
            </a:endParaRPr>
          </a:p>
          <a:p>
            <a:pPr>
              <a:buNone/>
            </a:pPr>
            <a:r>
              <a:rPr lang="en-US" sz="2600" dirty="0">
                <a:latin typeface="Times New Roman" panose="02020603050405020304" pitchFamily="18" charset="0"/>
                <a:cs typeface="Times New Roman" panose="02020603050405020304" pitchFamily="18" charset="0"/>
              </a:rPr>
              <a:t>2. Simplify the Boolean function F together with the don't-care conditions d in</a:t>
            </a:r>
          </a:p>
          <a:p>
            <a:pPr marL="0" indent="0">
              <a:buNone/>
            </a:pPr>
            <a:r>
              <a:rPr lang="en-US" sz="2600" dirty="0">
                <a:latin typeface="Times New Roman" panose="02020603050405020304" pitchFamily="18" charset="0"/>
                <a:cs typeface="Times New Roman" panose="02020603050405020304" pitchFamily="18" charset="0"/>
              </a:rPr>
              <a:t>sum-of-products form.</a:t>
            </a:r>
          </a:p>
          <a:p>
            <a:pPr>
              <a:buFont typeface="Wingdings" panose="05000000000000000000" pitchFamily="2" charset="2"/>
              <a:buChar char="Ø"/>
            </a:pPr>
            <a:r>
              <a:rPr lang="pl-PL" sz="2600" dirty="0">
                <a:latin typeface="Times New Roman" panose="02020603050405020304" pitchFamily="18" charset="0"/>
                <a:cs typeface="Times New Roman" panose="02020603050405020304" pitchFamily="18" charset="0"/>
              </a:rPr>
              <a:t>F(w, x, y, z) = ∑(0, 1, 2 , 3, 7, 8, 10)</a:t>
            </a:r>
          </a:p>
          <a:p>
            <a:pPr>
              <a:buFont typeface="Wingdings" panose="05000000000000000000" pitchFamily="2" charset="2"/>
              <a:buChar char="Ø"/>
            </a:pPr>
            <a:r>
              <a:rPr lang="pl-PL" sz="2600" dirty="0">
                <a:latin typeface="Times New Roman" panose="02020603050405020304" pitchFamily="18" charset="0"/>
                <a:cs typeface="Times New Roman" panose="02020603050405020304" pitchFamily="18" charset="0"/>
              </a:rPr>
              <a:t>d(w, x, y, z) = ∑(5 , 6, 11, 15)</a:t>
            </a:r>
            <a:endParaRPr lang="en-US" sz="2600" dirty="0">
              <a:latin typeface="Times New Roman" panose="02020603050405020304" pitchFamily="18" charset="0"/>
              <a:cs typeface="Times New Roman" panose="02020603050405020304" pitchFamily="18" charset="0"/>
            </a:endParaRPr>
          </a:p>
          <a:p>
            <a:pPr>
              <a:buNone/>
            </a:pP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F2E552BB-DA73-4DE3-8FF0-FA09DA34AA07}"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57</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Daily Quiz</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23900" y="1066800"/>
            <a:ext cx="8229600" cy="4495800"/>
          </a:xfrm>
        </p:spPr>
        <p:txBody>
          <a:bodyPr>
            <a:normAutofit/>
          </a:bodyPr>
          <a:lstStyle/>
          <a:p>
            <a:pPr algn="just">
              <a:buNone/>
            </a:pPr>
            <a:r>
              <a:rPr lang="en-US" sz="2200" dirty="0">
                <a:latin typeface="Times New Roman" panose="02020603050405020304" pitchFamily="18" charset="0"/>
                <a:cs typeface="Times New Roman" panose="02020603050405020304" pitchFamily="18" charset="0"/>
              </a:rPr>
              <a:t>In the last lecture we have discussed about</a:t>
            </a:r>
          </a:p>
          <a:p>
            <a:pPr algn="just">
              <a:buNone/>
            </a:pPr>
            <a:endParaRPr lang="en-US" sz="22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Combinational and sequential circuits.</a:t>
            </a: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Minimization of boolean expressions using K-map method.</a:t>
            </a:r>
          </a:p>
          <a:p>
            <a:pPr>
              <a:buNone/>
            </a:pP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8486F75A-26C8-4F2B-8C8B-3304D07CEABE}"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58</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Recap</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990600"/>
            <a:ext cx="8305800" cy="4495800"/>
          </a:xfrm>
        </p:spPr>
        <p:txBody>
          <a:bodyPr>
            <a:normAutofit/>
          </a:bodyPr>
          <a:lstStyle/>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Digital components  </a:t>
            </a:r>
          </a:p>
        </p:txBody>
      </p:sp>
      <p:sp>
        <p:nvSpPr>
          <p:cNvPr id="4" name="Date Placeholder 3"/>
          <p:cNvSpPr>
            <a:spLocks noGrp="1"/>
          </p:cNvSpPr>
          <p:nvPr>
            <p:ph type="dt" sz="half" idx="10"/>
          </p:nvPr>
        </p:nvSpPr>
        <p:spPr/>
        <p:txBody>
          <a:bodyPr/>
          <a:lstStyle/>
          <a:p>
            <a:fld id="{E0271B4A-BCC4-438E-9DB3-4B088BA4FF65}"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59</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Topic </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Discuss the basic concepts and structure of computers. </a:t>
            </a: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Understand concepts of register transfer logic and arithmetic operations. </a:t>
            </a: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Explain different types of addressing modes and memory organization.</a:t>
            </a: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To discuss different types of number systems and their significance and usage</a:t>
            </a:r>
          </a:p>
          <a:p>
            <a:pPr algn="just">
              <a:buNone/>
            </a:pPr>
            <a:endParaRPr lang="en-US" sz="24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559D35EE-2D78-48BB-9E3D-947E8848E95B}"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819400" y="6248400"/>
            <a:ext cx="47244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6</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Course</a:t>
            </a:r>
            <a:r>
              <a:rPr kumimoji="0" lang="en-US" sz="3200" b="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Objective</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lgn="just">
              <a:buNone/>
            </a:pPr>
            <a:r>
              <a:rPr lang="en-US" sz="2400" dirty="0">
                <a:latin typeface="Times New Roman" panose="02020603050405020304" pitchFamily="18" charset="0"/>
                <a:cs typeface="Times New Roman" panose="02020603050405020304" pitchFamily="18" charset="0"/>
              </a:rPr>
              <a:t>To discuss about</a:t>
            </a:r>
          </a:p>
          <a:p>
            <a:pPr algn="just">
              <a:buNone/>
            </a:pP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Various digital components used in the building of digital equipments  </a:t>
            </a:r>
          </a:p>
        </p:txBody>
      </p:sp>
      <p:sp>
        <p:nvSpPr>
          <p:cNvPr id="4" name="Date Placeholder 3"/>
          <p:cNvSpPr>
            <a:spLocks noGrp="1"/>
          </p:cNvSpPr>
          <p:nvPr>
            <p:ph type="dt" sz="half" idx="10"/>
          </p:nvPr>
        </p:nvSpPr>
        <p:spPr/>
        <p:txBody>
          <a:bodyPr/>
          <a:lstStyle/>
          <a:p>
            <a:fld id="{E0271B4A-BCC4-438E-9DB3-4B088BA4FF65}"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60</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Topic objective</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CC32BFB9-17D4-4C12-8004-DEA902069F6E}"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61</a:t>
            </a:fld>
            <a:endParaRPr lang="en-US" dirty="0"/>
          </a:p>
        </p:txBody>
      </p:sp>
      <p:sp>
        <p:nvSpPr>
          <p:cNvPr id="7" name="Title 1"/>
          <p:cNvSpPr txBox="1">
            <a:spLocks/>
          </p:cNvSpPr>
          <p:nvPr/>
        </p:nvSpPr>
        <p:spPr>
          <a:xfrm>
            <a:off x="14478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t>Digital Components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457200" y="762001"/>
            <a:ext cx="8382000" cy="6186309"/>
          </a:xfrm>
          <a:prstGeom prst="rect">
            <a:avLst/>
          </a:prstGeom>
        </p:spPr>
        <p:txBody>
          <a:bodyPr wrap="square">
            <a:spAutoFit/>
          </a:bodyPr>
          <a:lstStyle/>
          <a:p>
            <a:pPr marL="1371600" indent="-1371600" algn="just">
              <a:buNone/>
            </a:pPr>
            <a:r>
              <a:rPr lang="en-US" sz="2200" dirty="0">
                <a:latin typeface="Times New Roman" panose="02020603050405020304" pitchFamily="18" charset="0"/>
                <a:cs typeface="Times New Roman" panose="02020603050405020304" pitchFamily="18" charset="0"/>
              </a:rPr>
              <a:t>Integrated Circuits:</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Digital circuits are constructed with integrated circuits. </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Integrated circuit (abbreviated IC) is a small silicon semiconductor crystal. called a chip, containing  the electronic components for the digital gates. </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The various gates are interconnected inside the chip to form the required circuit. </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The chip is mounted In a ceramic or plastic container, and connections are welded by thin gold wires.</a:t>
            </a:r>
          </a:p>
          <a:p>
            <a:pPr algn="just"/>
            <a:endParaRPr lang="en-US" sz="2200" b="1" dirty="0">
              <a:latin typeface="Times New Roman" panose="02020603050405020304" pitchFamily="18" charset="0"/>
              <a:cs typeface="Times New Roman" panose="02020603050405020304" pitchFamily="18" charset="0"/>
            </a:endParaRPr>
          </a:p>
          <a:p>
            <a:pPr algn="just"/>
            <a:r>
              <a:rPr lang="en-US" sz="2200" b="1" dirty="0">
                <a:latin typeface="Times New Roman" panose="02020603050405020304" pitchFamily="18" charset="0"/>
                <a:cs typeface="Times New Roman" panose="02020603050405020304" pitchFamily="18" charset="0"/>
              </a:rPr>
              <a:t>Examples of Digital Components </a:t>
            </a:r>
          </a:p>
          <a:p>
            <a:pPr algn="just"/>
            <a:endParaRPr lang="en-US" sz="2200" b="1"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 Half Adder/Full Adder</a:t>
            </a:r>
          </a:p>
          <a:p>
            <a:pPr algn="just">
              <a:buFontTx/>
              <a:buChar char="-"/>
            </a:pPr>
            <a:r>
              <a:rPr lang="en-US" sz="2200" dirty="0">
                <a:latin typeface="Times New Roman" panose="02020603050405020304" pitchFamily="18" charset="0"/>
                <a:cs typeface="Times New Roman" panose="02020603050405020304" pitchFamily="18" charset="0"/>
              </a:rPr>
              <a:t>Multiplexer/ Demultiplexer</a:t>
            </a:r>
          </a:p>
          <a:p>
            <a:pPr algn="just">
              <a:buFontTx/>
              <a:buChar char="-"/>
            </a:pPr>
            <a:r>
              <a:rPr lang="en-US" sz="2200" dirty="0">
                <a:latin typeface="Times New Roman" panose="02020603050405020304" pitchFamily="18" charset="0"/>
                <a:cs typeface="Times New Roman" panose="02020603050405020304" pitchFamily="18" charset="0"/>
              </a:rPr>
              <a:t>Decoder/Encoder</a:t>
            </a:r>
          </a:p>
          <a:p>
            <a:pPr algn="just">
              <a:buFontTx/>
              <a:buChar char="-"/>
            </a:pPr>
            <a:r>
              <a:rPr lang="en-US" sz="2200" dirty="0">
                <a:latin typeface="Times New Roman" panose="02020603050405020304" pitchFamily="18" charset="0"/>
                <a:cs typeface="Times New Roman" panose="02020603050405020304" pitchFamily="18" charset="0"/>
              </a:rPr>
              <a:t>Registers/Counters </a:t>
            </a:r>
          </a:p>
          <a:p>
            <a:pPr algn="just">
              <a:buFontTx/>
              <a:buChar char="-"/>
            </a:pPr>
            <a:endParaRPr lang="en-US" sz="2200" dirty="0"/>
          </a:p>
          <a:p>
            <a:endParaRPr lang="en-US" sz="2200" dirty="0"/>
          </a:p>
        </p:txBody>
      </p:sp>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4976235-93B9-4EF4-A490-8B5AF851E942}"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62</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4478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Decoder/Encoder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1143000" y="762001"/>
            <a:ext cx="7010400" cy="769441"/>
          </a:xfrm>
          <a:prstGeom prst="rect">
            <a:avLst/>
          </a:prstGeom>
        </p:spPr>
        <p:txBody>
          <a:bodyPr wrap="square">
            <a:spAutoFit/>
          </a:bodyPr>
          <a:lstStyle/>
          <a:p>
            <a:pPr>
              <a:buFontTx/>
              <a:buChar char="-"/>
            </a:pPr>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pic>
        <p:nvPicPr>
          <p:cNvPr id="2050" name="Picture 2">
            <a:extLst>
              <a:ext uri="{FF2B5EF4-FFF2-40B4-BE49-F238E27FC236}">
                <a16:creationId xmlns:a16="http://schemas.microsoft.com/office/drawing/2014/main" id="{254621D8-420F-4631-B322-2C3A4CB80DA3}"/>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23900" y="1273174"/>
            <a:ext cx="7620000" cy="307022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64976235-93B9-4EF4-A490-8B5AF851E942}"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63</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4478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Decoder/Encoder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1143000" y="762001"/>
            <a:ext cx="7010400" cy="769441"/>
          </a:xfrm>
          <a:prstGeom prst="rect">
            <a:avLst/>
          </a:prstGeom>
        </p:spPr>
        <p:txBody>
          <a:bodyPr wrap="square">
            <a:spAutoFit/>
          </a:bodyPr>
          <a:lstStyle/>
          <a:p>
            <a:pPr>
              <a:buFontTx/>
              <a:buChar char="-"/>
            </a:pPr>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pic>
        <p:nvPicPr>
          <p:cNvPr id="10" name="Picture 3"/>
          <p:cNvPicPr>
            <a:picLocks noChangeAspect="1" noChangeArrowheads="1"/>
          </p:cNvPicPr>
          <p:nvPr/>
        </p:nvPicPr>
        <p:blipFill>
          <a:blip r:embed="rId3"/>
          <a:srcRect/>
          <a:stretch>
            <a:fillRect/>
          </a:stretch>
        </p:blipFill>
        <p:spPr bwMode="auto">
          <a:xfrm>
            <a:off x="1943100" y="4100830"/>
            <a:ext cx="4114800" cy="2286000"/>
          </a:xfrm>
          <a:prstGeom prst="rect">
            <a:avLst/>
          </a:prstGeom>
          <a:noFill/>
          <a:ln w="9525">
            <a:noFill/>
            <a:miter lim="800000"/>
            <a:headEnd/>
            <a:tailEnd/>
          </a:ln>
          <a:effectLst/>
        </p:spPr>
      </p:pic>
      <p:sp>
        <p:nvSpPr>
          <p:cNvPr id="11" name="Rectangle 10"/>
          <p:cNvSpPr/>
          <p:nvPr/>
        </p:nvSpPr>
        <p:spPr>
          <a:xfrm>
            <a:off x="609600" y="838200"/>
            <a:ext cx="8382000" cy="4278094"/>
          </a:xfrm>
          <a:prstGeom prst="rect">
            <a:avLst/>
          </a:prstGeom>
        </p:spPr>
        <p:txBody>
          <a:bodyPr wrap="square">
            <a:spAutoFit/>
          </a:bodyPr>
          <a:lstStyle/>
          <a:p>
            <a:pPr algn="just"/>
            <a:r>
              <a:rPr lang="en-US" sz="2200" dirty="0">
                <a:latin typeface="Times New Roman" panose="02020603050405020304" pitchFamily="18" charset="0"/>
                <a:cs typeface="Times New Roman" panose="02020603050405020304" pitchFamily="18" charset="0"/>
              </a:rPr>
              <a:t>A decoder is a combinational circuit that converts binary information from the n coded inputs to a maximum of 2</a:t>
            </a:r>
            <a:r>
              <a:rPr lang="en-US" sz="2200" baseline="30000" dirty="0">
                <a:latin typeface="Times New Roman" panose="02020603050405020304" pitchFamily="18" charset="0"/>
                <a:cs typeface="Times New Roman" panose="02020603050405020304" pitchFamily="18" charset="0"/>
              </a:rPr>
              <a:t>n</a:t>
            </a:r>
            <a:r>
              <a:rPr lang="en-US" sz="2200" dirty="0">
                <a:latin typeface="Times New Roman" panose="02020603050405020304" pitchFamily="18" charset="0"/>
                <a:cs typeface="Times New Roman" panose="02020603050405020304" pitchFamily="18" charset="0"/>
              </a:rPr>
              <a:t> unique outputs. If the n-bit coded information has unused bit combinations, the decoder may have less than 2</a:t>
            </a:r>
            <a:r>
              <a:rPr lang="en-US" sz="2200" baseline="30000" dirty="0">
                <a:latin typeface="Times New Roman" panose="02020603050405020304" pitchFamily="18" charset="0"/>
                <a:cs typeface="Times New Roman" panose="02020603050405020304" pitchFamily="18" charset="0"/>
              </a:rPr>
              <a:t>n</a:t>
            </a:r>
            <a:r>
              <a:rPr lang="en-US" sz="2200" dirty="0">
                <a:latin typeface="Times New Roman" panose="02020603050405020304" pitchFamily="18" charset="0"/>
                <a:cs typeface="Times New Roman" panose="02020603050405020304" pitchFamily="18" charset="0"/>
              </a:rPr>
              <a:t> outputs.</a:t>
            </a:r>
          </a:p>
          <a:p>
            <a:endParaRPr lang="en-US" sz="20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An encoder is a digital circuit that performs the inverse operation of a decoder.</a:t>
            </a:r>
          </a:p>
          <a:p>
            <a:endParaRPr lang="en-US" sz="2200" dirty="0">
              <a:latin typeface="Times New Roman" panose="02020603050405020304" pitchFamily="18" charset="0"/>
              <a:cs typeface="Times New Roman" panose="02020603050405020304" pitchFamily="18" charset="0"/>
            </a:endParaRPr>
          </a:p>
          <a:p>
            <a:r>
              <a:rPr lang="en-US" sz="2200" dirty="0">
                <a:latin typeface="Times New Roman" panose="02020603050405020304" pitchFamily="18" charset="0"/>
                <a:cs typeface="Times New Roman" panose="02020603050405020304" pitchFamily="18" charset="0"/>
              </a:rPr>
              <a:t>An encoder has 2</a:t>
            </a:r>
            <a:r>
              <a:rPr lang="en-US" sz="2200" baseline="30000" dirty="0">
                <a:latin typeface="Times New Roman" panose="02020603050405020304" pitchFamily="18" charset="0"/>
                <a:cs typeface="Times New Roman" panose="02020603050405020304" pitchFamily="18" charset="0"/>
              </a:rPr>
              <a:t>n</a:t>
            </a:r>
            <a:r>
              <a:rPr lang="en-US" sz="2200" dirty="0">
                <a:latin typeface="Times New Roman" panose="02020603050405020304" pitchFamily="18" charset="0"/>
                <a:cs typeface="Times New Roman" panose="02020603050405020304" pitchFamily="18" charset="0"/>
              </a:rPr>
              <a:t>(or less) input lines and n output lines.</a:t>
            </a:r>
          </a:p>
          <a:p>
            <a:pPr algn="just"/>
            <a:endParaRPr lang="en-US" sz="2200"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28905465"/>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07F87DC-BC0E-44F5-9F1F-A93AAAF9EF9D}"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64</a:t>
            </a:fld>
            <a:endParaRPr lang="en-US" dirty="0"/>
          </a:p>
        </p:txBody>
      </p:sp>
      <p:sp>
        <p:nvSpPr>
          <p:cNvPr id="7" name="Title 1"/>
          <p:cNvSpPr txBox="1">
            <a:spLocks/>
          </p:cNvSpPr>
          <p:nvPr/>
        </p:nvSpPr>
        <p:spPr>
          <a:xfrm>
            <a:off x="14478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t>Multiplexer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1143000" y="762001"/>
            <a:ext cx="7010400" cy="769441"/>
          </a:xfrm>
          <a:prstGeom prst="rect">
            <a:avLst/>
          </a:prstGeom>
        </p:spPr>
        <p:txBody>
          <a:bodyPr wrap="square">
            <a:spAutoFit/>
          </a:bodyPr>
          <a:lstStyle/>
          <a:p>
            <a:pPr>
              <a:buFontTx/>
              <a:buChar char="-"/>
            </a:pPr>
            <a:endParaRPr lang="en-US" sz="2200" dirty="0"/>
          </a:p>
          <a:p>
            <a:endParaRPr lang="en-US" sz="2200" dirty="0"/>
          </a:p>
        </p:txBody>
      </p:sp>
      <p:sp>
        <p:nvSpPr>
          <p:cNvPr id="10" name="Rectangle 9"/>
          <p:cNvSpPr/>
          <p:nvPr/>
        </p:nvSpPr>
        <p:spPr>
          <a:xfrm>
            <a:off x="762000" y="685800"/>
            <a:ext cx="7848600" cy="3477875"/>
          </a:xfrm>
          <a:prstGeom prst="rect">
            <a:avLst/>
          </a:prstGeom>
        </p:spPr>
        <p:txBody>
          <a:bodyPr wrap="square">
            <a:spAutoFit/>
          </a:bodyPr>
          <a:lstStyle/>
          <a:p>
            <a:pPr marL="342900" indent="-342900" algn="just">
              <a:buFont typeface="Wingdings" panose="05000000000000000000" pitchFamily="2" charset="2"/>
              <a:buChar char="Ø"/>
            </a:pPr>
            <a:r>
              <a:rPr lang="en-US" sz="2200" dirty="0"/>
              <a:t> </a:t>
            </a:r>
            <a:r>
              <a:rPr lang="en-US" sz="2200" dirty="0">
                <a:latin typeface="Times New Roman" panose="02020603050405020304" pitchFamily="18" charset="0"/>
                <a:cs typeface="Times New Roman" panose="02020603050405020304" pitchFamily="18" charset="0"/>
              </a:rPr>
              <a:t>A multiplexer is a combinational circuit that receives binary information from one of 2</a:t>
            </a:r>
            <a:r>
              <a:rPr lang="en-US" sz="2200" baseline="30000" dirty="0">
                <a:latin typeface="Times New Roman" panose="02020603050405020304" pitchFamily="18" charset="0"/>
                <a:cs typeface="Times New Roman" panose="02020603050405020304" pitchFamily="18" charset="0"/>
              </a:rPr>
              <a:t>n</a:t>
            </a:r>
            <a:r>
              <a:rPr lang="en-US" sz="2200" dirty="0">
                <a:latin typeface="Times New Roman" panose="02020603050405020304" pitchFamily="18" charset="0"/>
                <a:cs typeface="Times New Roman" panose="02020603050405020304" pitchFamily="18" charset="0"/>
              </a:rPr>
              <a:t> input data lines and directs it to a single output line.</a:t>
            </a:r>
          </a:p>
          <a:p>
            <a:pPr algn="just"/>
            <a:r>
              <a:rPr lang="en-US" sz="2200" dirty="0">
                <a:latin typeface="Times New Roman" panose="02020603050405020304" pitchFamily="18" charset="0"/>
                <a:cs typeface="Times New Roman" panose="02020603050405020304" pitchFamily="18" charset="0"/>
              </a:rPr>
              <a:t> </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The selection of a particular input data line for the output is determined by a set of selection inputs.</a:t>
            </a:r>
          </a:p>
          <a:p>
            <a:pPr marL="342900" indent="-342900" algn="just">
              <a:buFont typeface="Wingdings" panose="05000000000000000000" pitchFamily="2" charset="2"/>
              <a:buChar char="Ø"/>
            </a:pPr>
            <a:endParaRPr lang="en-US" sz="22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A 2</a:t>
            </a:r>
            <a:r>
              <a:rPr lang="en-US" sz="2200" baseline="30000" dirty="0">
                <a:latin typeface="Times New Roman" panose="02020603050405020304" pitchFamily="18" charset="0"/>
                <a:cs typeface="Times New Roman" panose="02020603050405020304" pitchFamily="18" charset="0"/>
              </a:rPr>
              <a:t>n</a:t>
            </a:r>
            <a:r>
              <a:rPr lang="en-US" sz="2200" dirty="0">
                <a:latin typeface="Times New Roman" panose="02020603050405020304" pitchFamily="18" charset="0"/>
                <a:cs typeface="Times New Roman" panose="02020603050405020304" pitchFamily="18" charset="0"/>
              </a:rPr>
              <a:t>-to-1 multiplexer has 2</a:t>
            </a:r>
            <a:r>
              <a:rPr lang="en-US" sz="2200" baseline="30000" dirty="0">
                <a:latin typeface="Times New Roman" panose="02020603050405020304" pitchFamily="18" charset="0"/>
                <a:cs typeface="Times New Roman" panose="02020603050405020304" pitchFamily="18" charset="0"/>
              </a:rPr>
              <a:t>n </a:t>
            </a:r>
            <a:r>
              <a:rPr lang="en-US" sz="2200" dirty="0">
                <a:latin typeface="Times New Roman" panose="02020603050405020304" pitchFamily="18" charset="0"/>
                <a:cs typeface="Times New Roman" panose="02020603050405020304" pitchFamily="18" charset="0"/>
              </a:rPr>
              <a:t>input data lines and n input selection lines whose bit combinations determine which input data are selected for the output.</a:t>
            </a:r>
          </a:p>
        </p:txBody>
      </p:sp>
      <p:pic>
        <p:nvPicPr>
          <p:cNvPr id="11" name="Picture 2"/>
          <p:cNvPicPr>
            <a:picLocks noChangeAspect="1" noChangeArrowheads="1"/>
          </p:cNvPicPr>
          <p:nvPr/>
        </p:nvPicPr>
        <p:blipFill>
          <a:blip r:embed="rId3" cstate="print"/>
          <a:srcRect/>
          <a:stretch>
            <a:fillRect/>
          </a:stretch>
        </p:blipFill>
        <p:spPr bwMode="auto">
          <a:xfrm>
            <a:off x="838200" y="4267200"/>
            <a:ext cx="3581400" cy="1676400"/>
          </a:xfrm>
          <a:prstGeom prst="rect">
            <a:avLst/>
          </a:prstGeom>
          <a:noFill/>
          <a:ln w="9525">
            <a:noFill/>
            <a:miter lim="800000"/>
            <a:headEnd/>
            <a:tailEnd/>
          </a:ln>
          <a:effectLst/>
        </p:spPr>
      </p:pic>
      <p:graphicFrame>
        <p:nvGraphicFramePr>
          <p:cNvPr id="13" name="Table 12"/>
          <p:cNvGraphicFramePr>
            <a:graphicFrameLocks noGrp="1"/>
          </p:cNvGraphicFramePr>
          <p:nvPr/>
        </p:nvGraphicFramePr>
        <p:xfrm>
          <a:off x="4940298" y="4312920"/>
          <a:ext cx="3136902" cy="2011680"/>
        </p:xfrm>
        <a:graphic>
          <a:graphicData uri="http://schemas.openxmlformats.org/drawingml/2006/table">
            <a:tbl>
              <a:tblPr firstRow="1" bandRow="1">
                <a:tableStyleId>{5C22544A-7EE6-4342-B048-85BDC9FD1C3A}</a:tableStyleId>
              </a:tblPr>
              <a:tblGrid>
                <a:gridCol w="1045634">
                  <a:extLst>
                    <a:ext uri="{9D8B030D-6E8A-4147-A177-3AD203B41FA5}">
                      <a16:colId xmlns:a16="http://schemas.microsoft.com/office/drawing/2014/main" val="20000"/>
                    </a:ext>
                  </a:extLst>
                </a:gridCol>
                <a:gridCol w="1045634">
                  <a:extLst>
                    <a:ext uri="{9D8B030D-6E8A-4147-A177-3AD203B41FA5}">
                      <a16:colId xmlns:a16="http://schemas.microsoft.com/office/drawing/2014/main" val="20001"/>
                    </a:ext>
                  </a:extLst>
                </a:gridCol>
                <a:gridCol w="1045634">
                  <a:extLst>
                    <a:ext uri="{9D8B030D-6E8A-4147-A177-3AD203B41FA5}">
                      <a16:colId xmlns:a16="http://schemas.microsoft.com/office/drawing/2014/main" val="20002"/>
                    </a:ext>
                  </a:extLst>
                </a:gridCol>
              </a:tblGrid>
              <a:tr h="281940">
                <a:tc gridSpan="2">
                  <a:txBody>
                    <a:bodyPr/>
                    <a:lstStyle/>
                    <a:p>
                      <a:r>
                        <a:rPr lang="en-US" sz="1600" dirty="0"/>
                        <a:t>SELECT</a:t>
                      </a:r>
                    </a:p>
                  </a:txBody>
                  <a:tcPr/>
                </a:tc>
                <a:tc hMerge="1">
                  <a:txBody>
                    <a:bodyPr/>
                    <a:lstStyle/>
                    <a:p>
                      <a:endParaRPr lang="en-US" dirty="0"/>
                    </a:p>
                  </a:txBody>
                  <a:tcPr/>
                </a:tc>
                <a:tc>
                  <a:txBody>
                    <a:bodyPr/>
                    <a:lstStyle/>
                    <a:p>
                      <a:r>
                        <a:rPr lang="en-US" sz="1600" dirty="0"/>
                        <a:t>OUTPUT</a:t>
                      </a:r>
                    </a:p>
                  </a:txBody>
                  <a:tcPr/>
                </a:tc>
                <a:extLst>
                  <a:ext uri="{0D108BD9-81ED-4DB2-BD59-A6C34878D82A}">
                    <a16:rowId xmlns:a16="http://schemas.microsoft.com/office/drawing/2014/main" val="10000"/>
                  </a:ext>
                </a:extLst>
              </a:tr>
              <a:tr h="281940">
                <a:tc>
                  <a:txBody>
                    <a:bodyPr/>
                    <a:lstStyle/>
                    <a:p>
                      <a:r>
                        <a:rPr lang="en-US" sz="1600" dirty="0"/>
                        <a:t>S1</a:t>
                      </a:r>
                    </a:p>
                  </a:txBody>
                  <a:tcPr/>
                </a:tc>
                <a:tc>
                  <a:txBody>
                    <a:bodyPr/>
                    <a:lstStyle/>
                    <a:p>
                      <a:r>
                        <a:rPr lang="en-US" sz="1600" dirty="0"/>
                        <a:t>S0</a:t>
                      </a:r>
                    </a:p>
                  </a:txBody>
                  <a:tcPr/>
                </a:tc>
                <a:tc>
                  <a:txBody>
                    <a:bodyPr/>
                    <a:lstStyle/>
                    <a:p>
                      <a:r>
                        <a:rPr lang="en-US" sz="1600" dirty="0"/>
                        <a:t>Y</a:t>
                      </a:r>
                    </a:p>
                  </a:txBody>
                  <a:tcPr/>
                </a:tc>
                <a:extLst>
                  <a:ext uri="{0D108BD9-81ED-4DB2-BD59-A6C34878D82A}">
                    <a16:rowId xmlns:a16="http://schemas.microsoft.com/office/drawing/2014/main" val="10001"/>
                  </a:ext>
                </a:extLst>
              </a:tr>
              <a:tr h="281940">
                <a:tc>
                  <a:txBody>
                    <a:bodyPr/>
                    <a:lstStyle/>
                    <a:p>
                      <a:r>
                        <a:rPr lang="en-US" sz="1600" dirty="0"/>
                        <a:t>0</a:t>
                      </a:r>
                    </a:p>
                  </a:txBody>
                  <a:tcPr/>
                </a:tc>
                <a:tc>
                  <a:txBody>
                    <a:bodyPr/>
                    <a:lstStyle/>
                    <a:p>
                      <a:r>
                        <a:rPr lang="en-US" sz="1600" dirty="0"/>
                        <a:t>0</a:t>
                      </a:r>
                    </a:p>
                  </a:txBody>
                  <a:tcPr/>
                </a:tc>
                <a:tc>
                  <a:txBody>
                    <a:bodyPr/>
                    <a:lstStyle/>
                    <a:p>
                      <a:r>
                        <a:rPr lang="en-US" sz="1600" dirty="0"/>
                        <a:t>I</a:t>
                      </a:r>
                      <a:r>
                        <a:rPr lang="en-US" sz="1600" baseline="-25000" dirty="0"/>
                        <a:t>0</a:t>
                      </a:r>
                    </a:p>
                  </a:txBody>
                  <a:tcPr/>
                </a:tc>
                <a:extLst>
                  <a:ext uri="{0D108BD9-81ED-4DB2-BD59-A6C34878D82A}">
                    <a16:rowId xmlns:a16="http://schemas.microsoft.com/office/drawing/2014/main" val="10002"/>
                  </a:ext>
                </a:extLst>
              </a:tr>
              <a:tr h="281940">
                <a:tc>
                  <a:txBody>
                    <a:bodyPr/>
                    <a:lstStyle/>
                    <a:p>
                      <a:r>
                        <a:rPr lang="en-US" sz="1600" dirty="0"/>
                        <a:t>0</a:t>
                      </a:r>
                    </a:p>
                  </a:txBody>
                  <a:tcPr/>
                </a:tc>
                <a:tc>
                  <a:txBody>
                    <a:bodyPr/>
                    <a:lstStyle/>
                    <a:p>
                      <a:r>
                        <a:rPr lang="en-US" sz="1600" dirty="0"/>
                        <a:t>1</a:t>
                      </a:r>
                    </a:p>
                  </a:txBody>
                  <a:tcPr/>
                </a:tc>
                <a:tc>
                  <a:txBody>
                    <a:bodyPr/>
                    <a:lstStyle/>
                    <a:p>
                      <a:r>
                        <a:rPr lang="en-US" sz="1600" dirty="0"/>
                        <a:t>I</a:t>
                      </a:r>
                      <a:r>
                        <a:rPr lang="en-US" sz="1600" baseline="-25000" dirty="0"/>
                        <a:t>1</a:t>
                      </a:r>
                      <a:endParaRPr lang="en-US" sz="1600" dirty="0"/>
                    </a:p>
                  </a:txBody>
                  <a:tcPr/>
                </a:tc>
                <a:extLst>
                  <a:ext uri="{0D108BD9-81ED-4DB2-BD59-A6C34878D82A}">
                    <a16:rowId xmlns:a16="http://schemas.microsoft.com/office/drawing/2014/main" val="10003"/>
                  </a:ext>
                </a:extLst>
              </a:tr>
              <a:tr h="281940">
                <a:tc>
                  <a:txBody>
                    <a:bodyPr/>
                    <a:lstStyle/>
                    <a:p>
                      <a:r>
                        <a:rPr lang="en-US" sz="1600" dirty="0"/>
                        <a:t>1</a:t>
                      </a:r>
                    </a:p>
                  </a:txBody>
                  <a:tcPr/>
                </a:tc>
                <a:tc>
                  <a:txBody>
                    <a:bodyPr/>
                    <a:lstStyle/>
                    <a:p>
                      <a:r>
                        <a:rPr lang="en-US" sz="1600" dirty="0"/>
                        <a:t>0</a:t>
                      </a:r>
                    </a:p>
                  </a:txBody>
                  <a:tcPr/>
                </a:tc>
                <a:tc>
                  <a:txBody>
                    <a:bodyPr/>
                    <a:lstStyle/>
                    <a:p>
                      <a:r>
                        <a:rPr lang="en-US" sz="1600" dirty="0"/>
                        <a:t>I</a:t>
                      </a:r>
                      <a:r>
                        <a:rPr lang="en-US" sz="1600" baseline="-25000" dirty="0"/>
                        <a:t>2</a:t>
                      </a:r>
                      <a:endParaRPr lang="en-US" sz="1600" dirty="0"/>
                    </a:p>
                  </a:txBody>
                  <a:tcPr/>
                </a:tc>
                <a:extLst>
                  <a:ext uri="{0D108BD9-81ED-4DB2-BD59-A6C34878D82A}">
                    <a16:rowId xmlns:a16="http://schemas.microsoft.com/office/drawing/2014/main" val="10004"/>
                  </a:ext>
                </a:extLst>
              </a:tr>
              <a:tr h="281940">
                <a:tc>
                  <a:txBody>
                    <a:bodyPr/>
                    <a:lstStyle/>
                    <a:p>
                      <a:r>
                        <a:rPr lang="en-US" sz="1600" dirty="0"/>
                        <a:t>1</a:t>
                      </a:r>
                    </a:p>
                  </a:txBody>
                  <a:tcPr/>
                </a:tc>
                <a:tc>
                  <a:txBody>
                    <a:bodyPr/>
                    <a:lstStyle/>
                    <a:p>
                      <a:r>
                        <a:rPr lang="en-US" sz="1600" dirty="0"/>
                        <a:t>1</a:t>
                      </a:r>
                    </a:p>
                  </a:txBody>
                  <a:tcPr/>
                </a:tc>
                <a:tc>
                  <a:txBody>
                    <a:bodyPr/>
                    <a:lstStyle/>
                    <a:p>
                      <a:r>
                        <a:rPr lang="en-US" sz="1600" dirty="0"/>
                        <a:t>I</a:t>
                      </a:r>
                      <a:r>
                        <a:rPr lang="en-US" sz="1600" baseline="-25000" dirty="0"/>
                        <a:t>3</a:t>
                      </a:r>
                      <a:endParaRPr lang="en-US" sz="1600" dirty="0"/>
                    </a:p>
                  </a:txBody>
                  <a:tcPr/>
                </a:tc>
                <a:extLst>
                  <a:ext uri="{0D108BD9-81ED-4DB2-BD59-A6C34878D82A}">
                    <a16:rowId xmlns:a16="http://schemas.microsoft.com/office/drawing/2014/main" val="10005"/>
                  </a:ext>
                </a:extLst>
              </a:tr>
            </a:tbl>
          </a:graphicData>
        </a:graphic>
      </p:graphicFrame>
      <p:sp>
        <p:nvSpPr>
          <p:cNvPr id="14" name="Rectangle 13"/>
          <p:cNvSpPr/>
          <p:nvPr/>
        </p:nvSpPr>
        <p:spPr>
          <a:xfrm>
            <a:off x="533400" y="6031468"/>
            <a:ext cx="3004605" cy="369332"/>
          </a:xfrm>
          <a:prstGeom prst="rect">
            <a:avLst/>
          </a:prstGeom>
        </p:spPr>
        <p:txBody>
          <a:bodyPr wrap="none">
            <a:spAutoFit/>
          </a:bodyPr>
          <a:lstStyle/>
          <a:p>
            <a:r>
              <a:rPr lang="en-US" dirty="0"/>
              <a:t>Fig-1.4 4 to 1 line multiplexer.</a:t>
            </a:r>
          </a:p>
        </p:txBody>
      </p:sp>
      <p:sp>
        <p:nvSpPr>
          <p:cNvPr id="15" name="Rectangle 14"/>
          <p:cNvSpPr/>
          <p:nvPr/>
        </p:nvSpPr>
        <p:spPr>
          <a:xfrm>
            <a:off x="4070726" y="3821668"/>
            <a:ext cx="4997074" cy="369332"/>
          </a:xfrm>
          <a:prstGeom prst="rect">
            <a:avLst/>
          </a:prstGeom>
        </p:spPr>
        <p:txBody>
          <a:bodyPr wrap="none">
            <a:spAutoFit/>
          </a:bodyPr>
          <a:lstStyle/>
          <a:p>
            <a:r>
              <a:rPr lang="en-US" dirty="0"/>
              <a:t>Table-1.1 Function Table for 4 to 1  Line Multiplexer</a:t>
            </a:r>
          </a:p>
        </p:txBody>
      </p: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lgn="just">
              <a:buNone/>
            </a:pPr>
            <a:r>
              <a:rPr lang="en-US" sz="2200" dirty="0">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Construct a 5-to-32 line decoder with four 3-to-8 line decoders with enable and one 2-to 1 line decoder. Use block diagrams similar to Fig. 2·3 (M.Mano).</a:t>
            </a:r>
          </a:p>
          <a:p>
            <a:pPr algn="just"/>
            <a:endParaRPr lang="en-US" sz="2400" dirty="0">
              <a:latin typeface="Times New Roman" panose="02020603050405020304" pitchFamily="18" charset="0"/>
              <a:cs typeface="Times New Roman" panose="02020603050405020304" pitchFamily="18" charset="0"/>
            </a:endParaRPr>
          </a:p>
          <a:p>
            <a:pPr algn="just">
              <a:buNone/>
            </a:pPr>
            <a:r>
              <a:rPr lang="en-US" sz="2400" dirty="0">
                <a:latin typeface="Times New Roman" panose="02020603050405020304" pitchFamily="18" charset="0"/>
                <a:cs typeface="Times New Roman" panose="02020603050405020304" pitchFamily="18" charset="0"/>
              </a:rPr>
              <a:t>2.  Construct a 16-to 1 line multiplexer with two 8 to 1 line multiplexers and one 2 to 1 line multiplexer. Use block diagrams for the three multiplexers.</a:t>
            </a:r>
          </a:p>
          <a:p>
            <a:pPr>
              <a:buNone/>
            </a:pPr>
            <a:endParaRPr lang="en-US"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88C97B28-EED5-4538-9EA6-37DBA0C69FB9}"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65</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3200" dirty="0">
                <a:latin typeface="Times New Roman" panose="02020603050405020304" pitchFamily="18" charset="0"/>
                <a:cs typeface="Times New Roman" panose="02020603050405020304" pitchFamily="18" charset="0"/>
              </a:rPr>
              <a:t>Daily Quiz</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413BF89-2EA7-44C4-88AA-61FB040BC0CE}"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RCA-104               UNIT-2</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66</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Topic  </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800100" y="1066800"/>
            <a:ext cx="7543800" cy="769441"/>
          </a:xfrm>
          <a:prstGeom prst="rect">
            <a:avLst/>
          </a:prstGeom>
        </p:spPr>
        <p:txBody>
          <a:bodyPr wrap="square">
            <a:spAutoFit/>
          </a:bodyPr>
          <a:lstStyle/>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Booth’s multiplication algorithm </a:t>
            </a:r>
          </a:p>
          <a:p>
            <a:pPr marL="342900" indent="-342900" algn="just">
              <a:buFont typeface="Wingdings" panose="05000000000000000000" pitchFamily="2" charset="2"/>
              <a:buChar char="Ø"/>
            </a:pPr>
            <a:r>
              <a:rPr lang="en-US" sz="2200" dirty="0">
                <a:latin typeface="Times New Roman" panose="02020603050405020304" pitchFamily="18" charset="0"/>
                <a:cs typeface="Times New Roman" panose="02020603050405020304" pitchFamily="18" charset="0"/>
              </a:rPr>
              <a:t> IEEE 754 floating point standard.</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457200" y="6356350"/>
            <a:ext cx="2133600" cy="365125"/>
          </a:xfrm>
        </p:spPr>
        <p:txBody>
          <a:bodyPr/>
          <a:lstStyle/>
          <a:p>
            <a:fld id="{E413BF89-2EA7-44C4-88AA-61FB040BC0CE}"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RCA-104               UNIT-2</a:t>
            </a:r>
          </a:p>
        </p:txBody>
      </p:sp>
      <p:sp>
        <p:nvSpPr>
          <p:cNvPr id="6" name="Slide Number Placeholder 5"/>
          <p:cNvSpPr>
            <a:spLocks noGrp="1"/>
          </p:cNvSpPr>
          <p:nvPr>
            <p:ph type="sldNum" sz="quarter" idx="12"/>
          </p:nvPr>
        </p:nvSpPr>
        <p:spPr>
          <a:xfrm>
            <a:off x="6553200" y="6356350"/>
            <a:ext cx="2133600" cy="365125"/>
          </a:xfrm>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67</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latin typeface="Times New Roman" panose="02020603050405020304" pitchFamily="18" charset="0"/>
                <a:cs typeface="Times New Roman" panose="02020603050405020304" pitchFamily="18" charset="0"/>
              </a:rPr>
              <a:t>Topic objective </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609600" y="838200"/>
            <a:ext cx="8153400" cy="2241960"/>
          </a:xfrm>
          <a:prstGeom prst="rect">
            <a:avLst/>
          </a:prstGeom>
        </p:spPr>
        <p:txBody>
          <a:bodyPr wrap="square">
            <a:spAutoFit/>
          </a:bodyPr>
          <a:lstStyle/>
          <a:p>
            <a:pPr marL="342900" indent="-342900" algn="just">
              <a:lnSpc>
                <a:spcPct val="150000"/>
              </a:lnSpc>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To discuss about arithmetic algorithms for addition and subtraction, Booth multiplication algorithm and representation of floating point numbers into IEEE 754 floating point standard.</a:t>
            </a: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413BF89-2EA7-44C4-88AA-61FB040BC0CE}"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RCA-104               UNIT-2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68</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t>Arithmetic Algorithms (CO1) </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609600" y="838200"/>
            <a:ext cx="8229600" cy="3046988"/>
          </a:xfrm>
          <a:prstGeom prst="rect">
            <a:avLst/>
          </a:prstGeom>
        </p:spPr>
        <p:txBody>
          <a:bodyPr wrap="square">
            <a:spAutoFit/>
          </a:bodyPr>
          <a:lstStyle/>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In ordinary arithmetic, a negative number is indicated by a minus sign and a positive number by a plus sign. </a:t>
            </a:r>
          </a:p>
          <a:p>
            <a:pPr marL="342900" indent="-342900"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Because of hardware limitations, computers must represent everything with 1's and 0's, including the sign of a number. </a:t>
            </a:r>
          </a:p>
          <a:p>
            <a:pPr marL="342900" indent="-342900"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marL="342900" indent="-342900"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 The convention is to make the sign bit equal to 0 for positive and to 1 for negative in the leftmost position of the number. </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413BF89-2EA7-44C4-88AA-61FB040BC0CE}"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RCA-104               UNIT-2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69</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t>Addition, Subtraction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10" name="Rectangle 9"/>
          <p:cNvSpPr/>
          <p:nvPr/>
        </p:nvSpPr>
        <p:spPr>
          <a:xfrm>
            <a:off x="609600" y="838200"/>
            <a:ext cx="8077200" cy="4031873"/>
          </a:xfrm>
          <a:prstGeom prst="rect">
            <a:avLst/>
          </a:prstGeom>
        </p:spPr>
        <p:txBody>
          <a:bodyPr wrap="square">
            <a:spAutoFit/>
          </a:bodyPr>
          <a:lstStyle/>
          <a:p>
            <a:pPr algn="just">
              <a:buFont typeface="Arial" pitchFamily="34" charset="0"/>
              <a:buChar char="•"/>
            </a:pPr>
            <a:r>
              <a:rPr lang="en-US" sz="2400" dirty="0">
                <a:latin typeface="Times New Roman" panose="02020603050405020304" pitchFamily="18" charset="0"/>
                <a:cs typeface="Times New Roman" panose="02020603050405020304" pitchFamily="18" charset="0"/>
              </a:rPr>
              <a:t> Addition and Subtraction of two signed binary numbers when negative numbers are in 2' s complement form is very simple and can be stated as follows</a:t>
            </a:r>
          </a:p>
          <a:p>
            <a:pPr algn="just"/>
            <a:endParaRPr lang="en-US" sz="2400" dirty="0">
              <a:latin typeface="Times New Roman" panose="02020603050405020304" pitchFamily="18" charset="0"/>
              <a:cs typeface="Times New Roman" panose="02020603050405020304" pitchFamily="18" charset="0"/>
            </a:endParaRPr>
          </a:p>
          <a:p>
            <a:pPr algn="just">
              <a:buFont typeface="Arial" pitchFamily="34" charset="0"/>
              <a:buChar char="•"/>
            </a:pPr>
            <a:r>
              <a:rPr lang="en-US" sz="2400" dirty="0">
                <a:latin typeface="Times New Roman" panose="02020603050405020304" pitchFamily="18" charset="0"/>
                <a:cs typeface="Times New Roman" panose="02020603050405020304" pitchFamily="18" charset="0"/>
              </a:rPr>
              <a:t> Take the 2's complement of the subtrahend (including the sign bit) and add it to the minuend (including the sign bit). A carry out of the sign bit position is discarded.</a:t>
            </a:r>
          </a:p>
          <a:p>
            <a:r>
              <a:rPr lang="en-US" sz="2200" dirty="0"/>
              <a:t>			</a:t>
            </a:r>
          </a:p>
          <a:p>
            <a:r>
              <a:rPr lang="en-US" sz="2200" dirty="0"/>
              <a:t>		(±A) - ( + B) = (±A) + (- B )</a:t>
            </a:r>
          </a:p>
          <a:p>
            <a:r>
              <a:rPr lang="en-US" sz="2200" dirty="0"/>
              <a:t>		</a:t>
            </a:r>
          </a:p>
          <a:p>
            <a:r>
              <a:rPr lang="en-US" sz="2200" dirty="0"/>
              <a:t>		(±A) - (- B) = (±A) + ( + B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066800"/>
            <a:ext cx="8229600" cy="4267200"/>
          </a:xfrm>
        </p:spPr>
        <p:txBody>
          <a:bodyPr>
            <a:normAutofit/>
          </a:bodyPr>
          <a:lstStyle/>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Before learning the concepts of </a:t>
            </a:r>
            <a:r>
              <a:rPr lang="en-US" sz="2400" b="1" dirty="0">
                <a:latin typeface="Times New Roman" panose="02020603050405020304" pitchFamily="18" charset="0"/>
                <a:cs typeface="Times New Roman" panose="02020603050405020304" pitchFamily="18" charset="0"/>
              </a:rPr>
              <a:t>Basic Electronics </a:t>
            </a:r>
            <a:r>
              <a:rPr lang="en-US" sz="2400" dirty="0">
                <a:latin typeface="Times New Roman" panose="02020603050405020304" pitchFamily="18" charset="0"/>
                <a:cs typeface="Times New Roman" panose="02020603050405020304" pitchFamily="18" charset="0"/>
              </a:rPr>
              <a:t>and </a:t>
            </a:r>
            <a:r>
              <a:rPr lang="en-US" sz="2400" b="1" dirty="0">
                <a:latin typeface="Times New Roman" panose="02020603050405020304" pitchFamily="18" charset="0"/>
                <a:cs typeface="Times New Roman" panose="02020603050405020304" pitchFamily="18" charset="0"/>
              </a:rPr>
              <a:t>Computer Organization</a:t>
            </a:r>
            <a:r>
              <a:rPr lang="en-US" sz="2400" dirty="0">
                <a:latin typeface="Times New Roman" panose="02020603050405020304" pitchFamily="18" charset="0"/>
                <a:cs typeface="Times New Roman" panose="02020603050405020304" pitchFamily="18" charset="0"/>
              </a:rPr>
              <a:t>, you should have a basic knowledge of functional units of a </a:t>
            </a:r>
            <a:r>
              <a:rPr lang="en-US" sz="2400" b="1" dirty="0">
                <a:latin typeface="Times New Roman" panose="02020603050405020304" pitchFamily="18" charset="0"/>
                <a:cs typeface="Times New Roman" panose="02020603050405020304" pitchFamily="18" charset="0"/>
              </a:rPr>
              <a:t>computer</a:t>
            </a:r>
            <a:r>
              <a:rPr lang="en-US" sz="2400" dirty="0">
                <a:latin typeface="Times New Roman" panose="02020603050405020304" pitchFamily="18" charset="0"/>
                <a:cs typeface="Times New Roman" panose="02020603050405020304" pitchFamily="18" charset="0"/>
              </a:rPr>
              <a:t> system.</a:t>
            </a: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basic knowledge of mathematics.</a:t>
            </a: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The knowledge of English language upto a satisfactory level.</a:t>
            </a:r>
          </a:p>
          <a:p>
            <a:pPr algn="just"/>
            <a:endParaRPr lang="en-US" sz="22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A351B200-AB2D-47C5-8014-195019DC9405}"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7</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Prerequisite </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413BF89-2EA7-44C4-88AA-61FB040BC0CE}"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RCA-104               UNIT-2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70</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t>Booth Multiplication (CO1)</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762000" y="838200"/>
            <a:ext cx="3124200" cy="5170646"/>
          </a:xfrm>
          <a:prstGeom prst="rect">
            <a:avLst/>
          </a:prstGeom>
        </p:spPr>
        <p:txBody>
          <a:bodyPr wrap="square">
            <a:spAutoFit/>
          </a:bodyPr>
          <a:lstStyle/>
          <a:p>
            <a:pPr marL="457200" indent="-457200" algn="just"/>
            <a:r>
              <a:rPr lang="en-US" sz="2200" dirty="0"/>
              <a:t>1</a:t>
            </a:r>
            <a:r>
              <a:rPr lang="en-US" sz="2200" dirty="0">
                <a:latin typeface="Times New Roman" panose="02020603050405020304" pitchFamily="18" charset="0"/>
                <a:cs typeface="Times New Roman" panose="02020603050405020304" pitchFamily="18" charset="0"/>
              </a:rPr>
              <a:t>. Booth algorithm gives a procedure for multiplying binary integers in signed-2's complement  representation.</a:t>
            </a:r>
          </a:p>
          <a:p>
            <a:pPr marL="457200" indent="-457200" algn="just">
              <a:buAutoNum type="arabicPeriod"/>
            </a:pPr>
            <a:endParaRPr lang="en-US" sz="2200" dirty="0">
              <a:latin typeface="Times New Roman" panose="02020603050405020304" pitchFamily="18" charset="0"/>
              <a:cs typeface="Times New Roman" panose="02020603050405020304" pitchFamily="18" charset="0"/>
            </a:endParaRPr>
          </a:p>
          <a:p>
            <a:pPr algn="just"/>
            <a:r>
              <a:rPr lang="en-US" sz="2200" dirty="0">
                <a:latin typeface="Times New Roman" panose="02020603050405020304" pitchFamily="18" charset="0"/>
                <a:cs typeface="Times New Roman" panose="02020603050405020304" pitchFamily="18" charset="0"/>
              </a:rPr>
              <a:t> 2. It operates on the fact that strings of O's in the multiplier require no addition but just shifting, and a string of 1's in the multiplier from bit weight 2' to weight 2m can be treated as 2'+1 - 2m</a:t>
            </a:r>
          </a:p>
        </p:txBody>
      </p:sp>
      <p:pic>
        <p:nvPicPr>
          <p:cNvPr id="10" name="Picture 4" descr="http://gateoverflow.in/?qa=blob&amp;qa_blobid=2049877438642943462"/>
          <p:cNvPicPr>
            <a:picLocks noChangeAspect="1" noChangeArrowheads="1"/>
          </p:cNvPicPr>
          <p:nvPr/>
        </p:nvPicPr>
        <p:blipFill>
          <a:blip r:embed="rId3"/>
          <a:srcRect/>
          <a:stretch>
            <a:fillRect/>
          </a:stretch>
        </p:blipFill>
        <p:spPr bwMode="auto">
          <a:xfrm>
            <a:off x="4191000" y="762000"/>
            <a:ext cx="4800600" cy="5410200"/>
          </a:xfrm>
          <a:prstGeom prst="rect">
            <a:avLst/>
          </a:prstGeom>
          <a:noFill/>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413BF89-2EA7-44C4-88AA-61FB040BC0CE}"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RCA-104               UNIT-2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71</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000" dirty="0"/>
              <a:t>IEEE standard for Floating point numbers (CO1)</a:t>
            </a:r>
            <a:r>
              <a:rPr lang="en-US" sz="3200" dirty="0"/>
              <a:t>  </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609600" y="914400"/>
            <a:ext cx="7924800" cy="1785104"/>
          </a:xfrm>
          <a:prstGeom prst="rect">
            <a:avLst/>
          </a:prstGeom>
        </p:spPr>
        <p:txBody>
          <a:bodyPr wrap="square">
            <a:spAutoFit/>
          </a:bodyPr>
          <a:lstStyle/>
          <a:p>
            <a:pPr algn="just"/>
            <a:r>
              <a:rPr lang="en-US" sz="2200" dirty="0">
                <a:latin typeface="Times New Roman" panose="02020603050405020304" pitchFamily="18" charset="0"/>
                <a:cs typeface="Times New Roman" panose="02020603050405020304" pitchFamily="18" charset="0"/>
              </a:rPr>
              <a:t>The </a:t>
            </a:r>
            <a:r>
              <a:rPr lang="en-US" sz="2200" b="1" dirty="0">
                <a:latin typeface="Times New Roman" panose="02020603050405020304" pitchFamily="18" charset="0"/>
                <a:cs typeface="Times New Roman" panose="02020603050405020304" pitchFamily="18" charset="0"/>
              </a:rPr>
              <a:t>IEEE</a:t>
            </a:r>
            <a:r>
              <a:rPr lang="en-US" sz="2200" dirty="0">
                <a:latin typeface="Times New Roman" panose="02020603050405020304" pitchFamily="18" charset="0"/>
                <a:cs typeface="Times New Roman" panose="02020603050405020304" pitchFamily="18" charset="0"/>
              </a:rPr>
              <a:t> Standard for </a:t>
            </a:r>
            <a:r>
              <a:rPr lang="en-US" sz="2200" b="1" dirty="0">
                <a:latin typeface="Times New Roman" panose="02020603050405020304" pitchFamily="18" charset="0"/>
                <a:cs typeface="Times New Roman" panose="02020603050405020304" pitchFamily="18" charset="0"/>
              </a:rPr>
              <a:t>Floating</a:t>
            </a:r>
            <a:r>
              <a:rPr lang="en-US" sz="2200" dirty="0">
                <a:latin typeface="Times New Roman" panose="02020603050405020304" pitchFamily="18" charset="0"/>
                <a:cs typeface="Times New Roman" panose="02020603050405020304" pitchFamily="18" charset="0"/>
              </a:rPr>
              <a:t>-</a:t>
            </a:r>
            <a:r>
              <a:rPr lang="en-US" sz="2200" b="1" dirty="0">
                <a:latin typeface="Times New Roman" panose="02020603050405020304" pitchFamily="18" charset="0"/>
                <a:cs typeface="Times New Roman" panose="02020603050405020304" pitchFamily="18" charset="0"/>
              </a:rPr>
              <a:t>Point</a:t>
            </a:r>
            <a:r>
              <a:rPr lang="en-US" sz="2200" dirty="0">
                <a:latin typeface="Times New Roman" panose="02020603050405020304" pitchFamily="18" charset="0"/>
                <a:cs typeface="Times New Roman" panose="02020603050405020304" pitchFamily="18" charset="0"/>
              </a:rPr>
              <a:t> Arithmetic (</a:t>
            </a:r>
            <a:r>
              <a:rPr lang="en-US" sz="2200" b="1" dirty="0">
                <a:latin typeface="Times New Roman" panose="02020603050405020304" pitchFamily="18" charset="0"/>
                <a:cs typeface="Times New Roman" panose="02020603050405020304" pitchFamily="18" charset="0"/>
              </a:rPr>
              <a:t>IEEE 754</a:t>
            </a:r>
            <a:r>
              <a:rPr lang="en-US" sz="2200" dirty="0">
                <a:latin typeface="Times New Roman" panose="02020603050405020304" pitchFamily="18" charset="0"/>
                <a:cs typeface="Times New Roman" panose="02020603050405020304" pitchFamily="18" charset="0"/>
              </a:rPr>
              <a:t>) is a technical standard for </a:t>
            </a:r>
            <a:r>
              <a:rPr lang="en-US" sz="2200" b="1" dirty="0">
                <a:latin typeface="Times New Roman" panose="02020603050405020304" pitchFamily="18" charset="0"/>
                <a:cs typeface="Times New Roman" panose="02020603050405020304" pitchFamily="18" charset="0"/>
              </a:rPr>
              <a:t>floating</a:t>
            </a:r>
            <a:r>
              <a:rPr lang="en-US" sz="2200" dirty="0">
                <a:latin typeface="Times New Roman" panose="02020603050405020304" pitchFamily="18" charset="0"/>
                <a:cs typeface="Times New Roman" panose="02020603050405020304" pitchFamily="18" charset="0"/>
              </a:rPr>
              <a:t>-</a:t>
            </a:r>
            <a:r>
              <a:rPr lang="en-US" sz="2200" b="1" dirty="0">
                <a:latin typeface="Times New Roman" panose="02020603050405020304" pitchFamily="18" charset="0"/>
                <a:cs typeface="Times New Roman" panose="02020603050405020304" pitchFamily="18" charset="0"/>
              </a:rPr>
              <a:t>point</a:t>
            </a:r>
            <a:r>
              <a:rPr lang="en-US" sz="2200" dirty="0">
                <a:latin typeface="Times New Roman" panose="02020603050405020304" pitchFamily="18" charset="0"/>
                <a:cs typeface="Times New Roman" panose="02020603050405020304" pitchFamily="18" charset="0"/>
              </a:rPr>
              <a:t> arithmetic established in 1985 by the Institute of Electrical and Electronics Engineers (</a:t>
            </a:r>
            <a:r>
              <a:rPr lang="en-US" sz="2200" b="1" dirty="0">
                <a:latin typeface="Times New Roman" panose="02020603050405020304" pitchFamily="18" charset="0"/>
                <a:cs typeface="Times New Roman" panose="02020603050405020304" pitchFamily="18" charset="0"/>
              </a:rPr>
              <a:t>IEEE</a:t>
            </a:r>
            <a:r>
              <a:rPr lang="en-US" sz="2200" dirty="0">
                <a:latin typeface="Times New Roman" panose="02020603050405020304" pitchFamily="18" charset="0"/>
                <a:cs typeface="Times New Roman" panose="02020603050405020304" pitchFamily="18" charset="0"/>
              </a:rPr>
              <a:t>). ... rounding rules: properties to be satisfied when rounding numbers during arithmetic and conversions.</a:t>
            </a:r>
          </a:p>
        </p:txBody>
      </p:sp>
      <p:sp>
        <p:nvSpPr>
          <p:cNvPr id="15362" name="AutoShape 2" descr="IEEE Standard 754 Floating Point Numbers - GeeksforGeeks"/>
          <p:cNvSpPr>
            <a:spLocks noChangeAspect="1" noChangeArrowheads="1"/>
          </p:cNvSpPr>
          <p:nvPr/>
        </p:nvSpPr>
        <p:spPr bwMode="auto">
          <a:xfrm>
            <a:off x="155575" y="-144463"/>
            <a:ext cx="304800" cy="304801"/>
          </a:xfrm>
          <a:prstGeom prst="rect">
            <a:avLst/>
          </a:prstGeom>
          <a:noFill/>
        </p:spPr>
        <p:txBody>
          <a:bodyPr vert="horz" wrap="square" lIns="91440" tIns="45720" rIns="91440" bIns="45720" numCol="1" anchor="t" anchorCtr="0" compatLnSpc="1">
            <a:prstTxWarp prst="textNoShape">
              <a:avLst/>
            </a:prstTxWarp>
          </a:bodyPr>
          <a:lstStyle/>
          <a:p>
            <a:endParaRPr lang="en-US"/>
          </a:p>
        </p:txBody>
      </p:sp>
      <p:pic>
        <p:nvPicPr>
          <p:cNvPr id="15363" name="Picture 3"/>
          <p:cNvPicPr>
            <a:picLocks noChangeAspect="1" noChangeArrowheads="1"/>
          </p:cNvPicPr>
          <p:nvPr/>
        </p:nvPicPr>
        <p:blipFill>
          <a:blip r:embed="rId3"/>
          <a:srcRect/>
          <a:stretch>
            <a:fillRect/>
          </a:stretch>
        </p:blipFill>
        <p:spPr bwMode="auto">
          <a:xfrm>
            <a:off x="990600" y="2819400"/>
            <a:ext cx="6553200" cy="1819275"/>
          </a:xfrm>
          <a:prstGeom prst="rect">
            <a:avLst/>
          </a:prstGeom>
          <a:noFill/>
          <a:ln w="9525">
            <a:noFill/>
            <a:miter lim="800000"/>
            <a:headEnd/>
            <a:tailEnd/>
          </a:ln>
          <a:effectLst/>
        </p:spPr>
      </p:pic>
      <p:pic>
        <p:nvPicPr>
          <p:cNvPr id="15364" name="Picture 4"/>
          <p:cNvPicPr>
            <a:picLocks noChangeAspect="1" noChangeArrowheads="1"/>
          </p:cNvPicPr>
          <p:nvPr/>
        </p:nvPicPr>
        <p:blipFill>
          <a:blip r:embed="rId4"/>
          <a:srcRect/>
          <a:stretch>
            <a:fillRect/>
          </a:stretch>
        </p:blipFill>
        <p:spPr bwMode="auto">
          <a:xfrm>
            <a:off x="914400" y="4572000"/>
            <a:ext cx="6553200" cy="1752600"/>
          </a:xfrm>
          <a:prstGeom prst="rect">
            <a:avLst/>
          </a:prstGeom>
          <a:noFill/>
          <a:ln w="9525">
            <a:noFill/>
            <a:miter lim="800000"/>
            <a:headEnd/>
            <a:tailEnd/>
          </a:ln>
          <a:effectLst/>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413BF89-2EA7-44C4-88AA-61FB040BC0CE}"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RCA-104               UNIT-2</a:t>
            </a:r>
          </a:p>
        </p:txBody>
      </p:sp>
      <p:sp>
        <p:nvSpPr>
          <p:cNvPr id="6" name="Slide Number Placeholder 5"/>
          <p:cNvSpPr>
            <a:spLocks noGrp="1"/>
          </p:cNvSpPr>
          <p:nvPr>
            <p:ph type="sldNum" sz="quarter" idx="12"/>
          </p:nvPr>
        </p:nvSpPr>
        <p:spPr/>
        <p:txBody>
          <a:bodyPr/>
          <a:lstStyle/>
          <a:p>
            <a:fld id="{B6F15528-21DE-4FAA-801E-634DDDAF4B2B}" type="slidenum">
              <a:rPr lang="en-US" smtClean="0"/>
              <a:pPr/>
              <a:t>72</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algn="ctr"/>
            <a:r>
              <a:rPr lang="en-US" sz="3200" dirty="0"/>
              <a:t>Daily Quiz </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1066800" y="990600"/>
            <a:ext cx="7239000" cy="3785652"/>
          </a:xfrm>
          <a:prstGeom prst="rect">
            <a:avLst/>
          </a:prstGeom>
        </p:spPr>
        <p:txBody>
          <a:bodyPr wrap="square">
            <a:spAutoFit/>
          </a:bodyPr>
          <a:lstStyle/>
          <a:p>
            <a:pPr marL="457200" indent="-457200" algn="just">
              <a:buAutoNum type="arabicPeriod"/>
            </a:pPr>
            <a:r>
              <a:rPr lang="en-US" sz="2400" dirty="0">
                <a:latin typeface="Times New Roman" panose="02020603050405020304" pitchFamily="18" charset="0"/>
                <a:cs typeface="Times New Roman" panose="02020603050405020304" pitchFamily="18" charset="0"/>
              </a:rPr>
              <a:t>Show the step-by-step multiplication process using Booth algorithm  when the following binary numbers are multiplied. Assume 5-bit registers that hold signed numbers. The multiplicand in both cases is +15.</a:t>
            </a:r>
          </a:p>
          <a:p>
            <a:pPr marL="457200" indent="-457200"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		a. ( + 15) x ( + 13)</a:t>
            </a:r>
          </a:p>
          <a:p>
            <a:pPr algn="just"/>
            <a:r>
              <a:rPr lang="en-US" sz="2400" dirty="0">
                <a:latin typeface="Times New Roman" panose="02020603050405020304" pitchFamily="18" charset="0"/>
                <a:cs typeface="Times New Roman" panose="02020603050405020304" pitchFamily="18" charset="0"/>
              </a:rPr>
              <a:t>		b. ( + 15) X ( - 13)</a:t>
            </a:r>
          </a:p>
          <a:p>
            <a:pPr algn="just"/>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2. Represent – (0.75) into IEEE 754 standard for single precision and double precision.</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808037"/>
            <a:ext cx="8229600" cy="5592763"/>
          </a:xfrm>
        </p:spPr>
        <p:txBody>
          <a:bodyPr>
            <a:normAutofit/>
          </a:bodyPr>
          <a:lstStyle/>
          <a:p>
            <a:pPr algn="just">
              <a:buNone/>
            </a:pPr>
            <a:endParaRPr lang="en-US" sz="8800" dirty="0"/>
          </a:p>
          <a:p>
            <a:pPr algn="just">
              <a:buNone/>
            </a:pPr>
            <a:endParaRPr lang="en-US" dirty="0"/>
          </a:p>
          <a:p>
            <a:endParaRPr lang="en-US" dirty="0"/>
          </a:p>
        </p:txBody>
      </p:sp>
      <p:sp>
        <p:nvSpPr>
          <p:cNvPr id="4" name="Date Placeholder 3"/>
          <p:cNvSpPr>
            <a:spLocks noGrp="1"/>
          </p:cNvSpPr>
          <p:nvPr>
            <p:ph type="dt" sz="half" idx="10"/>
          </p:nvPr>
        </p:nvSpPr>
        <p:spPr/>
        <p:txBody>
          <a:bodyPr/>
          <a:lstStyle/>
          <a:p>
            <a:fld id="{E05F6B58-B37A-4E88-967E-CF20B8C3EDCA}"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73</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mn-lt"/>
                <a:ea typeface="+mn-ea"/>
                <a:cs typeface="+mn-cs"/>
              </a:rPr>
              <a:t>Weekly</a:t>
            </a:r>
            <a:r>
              <a:rPr kumimoji="0" lang="en-US" sz="3200" b="0" i="0" u="none" strike="noStrike" kern="1200" cap="none" spc="0" normalizeH="0" noProof="0" dirty="0">
                <a:ln>
                  <a:noFill/>
                </a:ln>
                <a:solidFill>
                  <a:schemeClr val="dk1"/>
                </a:solidFill>
                <a:effectLst/>
                <a:uLnTx/>
                <a:uFillTx/>
                <a:latin typeface="+mn-lt"/>
                <a:ea typeface="+mn-ea"/>
                <a:cs typeface="+mn-cs"/>
              </a:rPr>
              <a:t> Assignment</a:t>
            </a:r>
            <a:endParaRPr kumimoji="0" lang="en-US" sz="3200" b="0" i="0" u="none" strike="noStrike" kern="1200" cap="none" spc="0" normalizeH="0" baseline="0" noProof="0" dirty="0">
              <a:ln>
                <a:noFill/>
              </a:ln>
              <a:solidFill>
                <a:schemeClr val="dk1"/>
              </a:solidFill>
              <a:effectLst/>
              <a:uLnTx/>
              <a:uFillTx/>
              <a:latin typeface="+mn-lt"/>
              <a:ea typeface="+mn-ea"/>
              <a:cs typeface="+mn-cs"/>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762000" y="685801"/>
            <a:ext cx="7772400" cy="5970865"/>
          </a:xfrm>
          <a:prstGeom prst="rect">
            <a:avLst/>
          </a:prstGeom>
        </p:spPr>
        <p:txBody>
          <a:bodyPr wrap="square">
            <a:spAutoFit/>
          </a:bodyPr>
          <a:lstStyle/>
          <a:p>
            <a:pPr algn="just"/>
            <a:r>
              <a:rPr lang="en-US" sz="2400" dirty="0">
                <a:latin typeface="Times New Roman" panose="02020603050405020304" pitchFamily="18" charset="0"/>
                <a:cs typeface="Times New Roman" panose="02020603050405020304" pitchFamily="18" charset="0"/>
              </a:rPr>
              <a:t>1. A sequential circuit has two D flip-flops A and B, two inputs x and y, and one output z. The flip-flop input equations and the circuit output are as follows:</a:t>
            </a:r>
          </a:p>
          <a:p>
            <a:pPr algn="just"/>
            <a:r>
              <a:rPr lang="en-US" sz="2400" dirty="0">
                <a:latin typeface="Times New Roman" panose="02020603050405020304" pitchFamily="18" charset="0"/>
                <a:cs typeface="Times New Roman" panose="02020603050405020304" pitchFamily="18" charset="0"/>
              </a:rPr>
              <a:t>D</a:t>
            </a:r>
            <a:r>
              <a:rPr lang="en-US" sz="2400" baseline="-25000" dirty="0">
                <a:latin typeface="Times New Roman" panose="02020603050405020304" pitchFamily="18" charset="0"/>
                <a:cs typeface="Times New Roman" panose="02020603050405020304" pitchFamily="18" charset="0"/>
              </a:rPr>
              <a:t>A</a:t>
            </a:r>
            <a:r>
              <a:rPr lang="en-US" sz="2400" dirty="0">
                <a:latin typeface="Times New Roman" panose="02020603050405020304" pitchFamily="18" charset="0"/>
                <a:cs typeface="Times New Roman" panose="02020603050405020304" pitchFamily="18" charset="0"/>
              </a:rPr>
              <a:t>=  </a:t>
            </a:r>
            <a:r>
              <a:rPr lang="en-US" sz="2400" dirty="0" err="1">
                <a:latin typeface="Times New Roman" panose="02020603050405020304" pitchFamily="18" charset="0"/>
                <a:cs typeface="Times New Roman" panose="02020603050405020304" pitchFamily="18" charset="0"/>
              </a:rPr>
              <a:t>x'y</a:t>
            </a:r>
            <a:r>
              <a:rPr lang="en-US" sz="2400" dirty="0">
                <a:latin typeface="Times New Roman" panose="02020603050405020304" pitchFamily="18" charset="0"/>
                <a:cs typeface="Times New Roman" panose="02020603050405020304" pitchFamily="18" charset="0"/>
              </a:rPr>
              <a:t> + </a:t>
            </a:r>
            <a:r>
              <a:rPr lang="en-US" sz="2400" dirty="0" err="1">
                <a:latin typeface="Times New Roman" panose="02020603050405020304" pitchFamily="18" charset="0"/>
                <a:cs typeface="Times New Roman" panose="02020603050405020304" pitchFamily="18" charset="0"/>
              </a:rPr>
              <a:t>xA</a:t>
            </a: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D</a:t>
            </a:r>
            <a:r>
              <a:rPr lang="en-US" sz="2400" baseline="-25000" dirty="0">
                <a:latin typeface="Times New Roman" panose="02020603050405020304" pitchFamily="18" charset="0"/>
                <a:cs typeface="Times New Roman" panose="02020603050405020304" pitchFamily="18" charset="0"/>
              </a:rPr>
              <a:t>B </a:t>
            </a:r>
            <a:r>
              <a:rPr lang="en-US" sz="2400" dirty="0">
                <a:latin typeface="Times New Roman" panose="02020603050405020304" pitchFamily="18" charset="0"/>
                <a:cs typeface="Times New Roman" panose="02020603050405020304" pitchFamily="18" charset="0"/>
              </a:rPr>
              <a:t>= x ‘B + </a:t>
            </a:r>
            <a:r>
              <a:rPr lang="en-US" sz="2400" dirty="0" err="1">
                <a:latin typeface="Times New Roman" panose="02020603050405020304" pitchFamily="18" charset="0"/>
                <a:cs typeface="Times New Roman" panose="02020603050405020304" pitchFamily="18" charset="0"/>
              </a:rPr>
              <a:t>xA</a:t>
            </a: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z = B</a:t>
            </a:r>
          </a:p>
          <a:p>
            <a:pPr algn="just"/>
            <a:r>
              <a:rPr lang="en-US" sz="2400" dirty="0">
                <a:latin typeface="Times New Roman" panose="02020603050405020304" pitchFamily="18" charset="0"/>
                <a:cs typeface="Times New Roman" panose="02020603050405020304" pitchFamily="18" charset="0"/>
              </a:rPr>
              <a:t>a. Draw the logic diagram of the circuit.</a:t>
            </a:r>
          </a:p>
          <a:p>
            <a:pPr algn="just"/>
            <a:r>
              <a:rPr lang="en-US" sz="2400" dirty="0">
                <a:latin typeface="Times New Roman" panose="02020603050405020304" pitchFamily="18" charset="0"/>
                <a:cs typeface="Times New Roman" panose="02020603050405020304" pitchFamily="18" charset="0"/>
              </a:rPr>
              <a:t>b. Tabulate the state table.</a:t>
            </a:r>
          </a:p>
          <a:p>
            <a:pPr marL="457200" indent="-457200" algn="just"/>
            <a:r>
              <a:rPr lang="en-US" sz="2400" dirty="0">
                <a:latin typeface="Times New Roman" panose="02020603050405020304" pitchFamily="18" charset="0"/>
                <a:cs typeface="Times New Roman" panose="02020603050405020304" pitchFamily="18" charset="0"/>
              </a:rPr>
              <a:t>2. Show the contents of registers E, A, Q, and SC (as in Table 10-2) during the process of multiplication of two binary numbers, 11111 multiplicand) and 10101 (multiplier). The signs are not included.</a:t>
            </a:r>
          </a:p>
          <a:p>
            <a:pPr algn="just"/>
            <a:r>
              <a:rPr lang="en-US" sz="2400" dirty="0">
                <a:latin typeface="Times New Roman" panose="02020603050405020304" pitchFamily="18" charset="0"/>
                <a:cs typeface="Times New Roman" panose="02020603050405020304" pitchFamily="18" charset="0"/>
              </a:rPr>
              <a:t>3. Show the contents of registers E, A, Q, and SC (as in Fig. 10-12) during    the process of division of (a) 10100011 by 1011; (b) 00001111 by 0011 . (Use a dividend of eight bits.)</a:t>
            </a:r>
          </a:p>
          <a:p>
            <a:pPr algn="just"/>
            <a:endParaRPr lang="en-US" sz="2200" dirty="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62000" y="808037"/>
            <a:ext cx="8229600" cy="5592763"/>
          </a:xfrm>
        </p:spPr>
        <p:txBody>
          <a:bodyPr>
            <a:normAutofit/>
          </a:bodyPr>
          <a:lstStyle/>
          <a:p>
            <a:pPr algn="just">
              <a:buNone/>
            </a:pPr>
            <a:endParaRPr lang="en-US" sz="8800" dirty="0"/>
          </a:p>
          <a:p>
            <a:pPr algn="just">
              <a:buNone/>
            </a:pPr>
            <a:endParaRPr lang="en-US" dirty="0"/>
          </a:p>
          <a:p>
            <a:endParaRPr lang="en-US" dirty="0"/>
          </a:p>
        </p:txBody>
      </p:sp>
      <p:sp>
        <p:nvSpPr>
          <p:cNvPr id="4" name="Date Placeholder 3"/>
          <p:cNvSpPr>
            <a:spLocks noGrp="1"/>
          </p:cNvSpPr>
          <p:nvPr>
            <p:ph type="dt" sz="half" idx="10"/>
          </p:nvPr>
        </p:nvSpPr>
        <p:spPr/>
        <p:txBody>
          <a:bodyPr/>
          <a:lstStyle/>
          <a:p>
            <a:fld id="{E05F6B58-B37A-4E88-967E-CF20B8C3EDCA}"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74</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600" dirty="0">
                <a:latin typeface="Times New Roman" panose="02020603050405020304" pitchFamily="18" charset="0"/>
                <a:cs typeface="Times New Roman" panose="02020603050405020304" pitchFamily="18" charset="0"/>
              </a:rPr>
              <a:t>Glossary</a:t>
            </a:r>
            <a:endParaRPr kumimoji="0" lang="en-US" sz="36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228600" y="817163"/>
            <a:ext cx="8763000" cy="5601533"/>
          </a:xfrm>
          <a:prstGeom prst="rect">
            <a:avLst/>
          </a:prstGeom>
        </p:spPr>
        <p:txBody>
          <a:bodyPr wrap="square">
            <a:spAutoFit/>
          </a:bodyPr>
          <a:lstStyle/>
          <a:p>
            <a:r>
              <a:rPr lang="en-US" sz="2400" dirty="0" smtClean="0"/>
              <a:t>1.	Single </a:t>
            </a:r>
            <a:r>
              <a:rPr lang="en-US" sz="2400" dirty="0"/>
              <a:t>choice questions (Glossary)</a:t>
            </a:r>
          </a:p>
          <a:p>
            <a:r>
              <a:rPr lang="en-US" sz="2400" dirty="0"/>
              <a:t>(</a:t>
            </a:r>
            <a:r>
              <a:rPr lang="en-US" sz="2400" b="1" dirty="0"/>
              <a:t>Transistor, Cache, D, 1)</a:t>
            </a:r>
          </a:p>
          <a:p>
            <a:pPr lvl="0"/>
            <a:r>
              <a:rPr lang="en-US" sz="2400" dirty="0"/>
              <a:t>  </a:t>
            </a:r>
            <a:r>
              <a:rPr lang="en-US" sz="2400" dirty="0" smtClean="0"/>
              <a:t>a.	1 </a:t>
            </a:r>
            <a:r>
              <a:rPr lang="en-US" sz="2400" dirty="0"/>
              <a:t>+ x = --------.</a:t>
            </a:r>
          </a:p>
          <a:p>
            <a:pPr lvl="0"/>
            <a:r>
              <a:rPr lang="en-US" sz="2400" dirty="0"/>
              <a:t>  </a:t>
            </a:r>
            <a:r>
              <a:rPr lang="en-US" sz="2400" dirty="0" smtClean="0"/>
              <a:t>b.	---------- </a:t>
            </a:r>
            <a:r>
              <a:rPr lang="en-US" sz="2400" dirty="0"/>
              <a:t>type of materials used in second generation.</a:t>
            </a:r>
          </a:p>
          <a:p>
            <a:pPr lvl="0"/>
            <a:r>
              <a:rPr lang="en-US" sz="2400" dirty="0"/>
              <a:t> </a:t>
            </a:r>
            <a:r>
              <a:rPr lang="en-US" sz="2400" dirty="0" smtClean="0"/>
              <a:t>c.	</a:t>
            </a:r>
            <a:r>
              <a:rPr lang="en-US" sz="2400" dirty="0" err="1" smtClean="0"/>
              <a:t>Hexa</a:t>
            </a:r>
            <a:r>
              <a:rPr lang="en-US" sz="2400" dirty="0" smtClean="0"/>
              <a:t> </a:t>
            </a:r>
            <a:r>
              <a:rPr lang="en-US" sz="2400" dirty="0"/>
              <a:t>decimal of 13 is ----------.</a:t>
            </a:r>
          </a:p>
          <a:p>
            <a:pPr lvl="0"/>
            <a:r>
              <a:rPr lang="en-US" sz="2400" dirty="0" smtClean="0"/>
              <a:t>d.	 </a:t>
            </a:r>
            <a:r>
              <a:rPr lang="en-US" sz="2400" dirty="0"/>
              <a:t>---------------- memory is placed in between main memory and CPU</a:t>
            </a:r>
            <a:r>
              <a:rPr lang="en-US" sz="2400" dirty="0" smtClean="0"/>
              <a:t>.</a:t>
            </a:r>
          </a:p>
          <a:p>
            <a:pPr lvl="0"/>
            <a:r>
              <a:rPr lang="en-US" sz="2400" dirty="0" smtClean="0"/>
              <a:t>2.	</a:t>
            </a:r>
            <a:r>
              <a:rPr lang="en-US" sz="2400" dirty="0"/>
              <a:t> (Bus, Secondary, Invertor, Universal gate)</a:t>
            </a:r>
          </a:p>
          <a:p>
            <a:r>
              <a:rPr lang="en-US" sz="2400" dirty="0"/>
              <a:t> </a:t>
            </a:r>
            <a:r>
              <a:rPr lang="en-US" sz="2400" dirty="0" smtClean="0"/>
              <a:t>Magnetic </a:t>
            </a:r>
            <a:r>
              <a:rPr lang="en-US" sz="2400" dirty="0"/>
              <a:t>is -------------- type memory</a:t>
            </a:r>
            <a:r>
              <a:rPr lang="en-US" sz="2400" dirty="0" smtClean="0"/>
              <a:t>.</a:t>
            </a:r>
          </a:p>
          <a:p>
            <a:pPr marL="457200" lvl="0" indent="-457200">
              <a:buFont typeface="+mj-lt"/>
              <a:buAutoNum type="alphaLcPeriod"/>
            </a:pPr>
            <a:r>
              <a:rPr lang="en-US" sz="2400" dirty="0"/>
              <a:t> </a:t>
            </a:r>
            <a:r>
              <a:rPr lang="en-US" sz="2400" dirty="0" smtClean="0"/>
              <a:t>The </a:t>
            </a:r>
            <a:r>
              <a:rPr lang="en-US" sz="2400" dirty="0"/>
              <a:t>communication line between the CPU, memory and other devices is called </a:t>
            </a:r>
            <a:r>
              <a:rPr lang="en-US" sz="2400" dirty="0" smtClean="0"/>
              <a:t>-------------.</a:t>
            </a:r>
          </a:p>
          <a:p>
            <a:pPr marL="457200" lvl="0" indent="-457200">
              <a:buFont typeface="+mj-lt"/>
              <a:buAutoNum type="alphaLcPeriod"/>
            </a:pPr>
            <a:r>
              <a:rPr lang="en-US" sz="2400" dirty="0"/>
              <a:t> </a:t>
            </a:r>
            <a:r>
              <a:rPr lang="en-US" sz="2400" dirty="0" smtClean="0"/>
              <a:t>NAND </a:t>
            </a:r>
            <a:r>
              <a:rPr lang="en-US" sz="2400" dirty="0"/>
              <a:t>and NOR are called </a:t>
            </a:r>
            <a:r>
              <a:rPr lang="en-US" sz="2400" dirty="0" smtClean="0"/>
              <a:t>-----------.</a:t>
            </a:r>
          </a:p>
          <a:p>
            <a:pPr marL="457200" lvl="0" indent="-457200">
              <a:buFont typeface="+mj-lt"/>
              <a:buAutoNum type="alphaLcPeriod"/>
            </a:pPr>
            <a:r>
              <a:rPr lang="en-US" sz="2400" dirty="0"/>
              <a:t> </a:t>
            </a:r>
            <a:r>
              <a:rPr lang="en-US" sz="2400" dirty="0" smtClean="0"/>
              <a:t>A </a:t>
            </a:r>
            <a:r>
              <a:rPr lang="en-US" sz="2400" dirty="0"/>
              <a:t>NOT gate is also known as -------------.</a:t>
            </a:r>
          </a:p>
          <a:p>
            <a:pPr lvl="0"/>
            <a:endParaRPr lang="en-US" sz="2400" dirty="0"/>
          </a:p>
          <a:p>
            <a:pPr algn="just"/>
            <a:endParaRPr lang="en-US" sz="2200" dirty="0"/>
          </a:p>
        </p:txBody>
      </p:sp>
    </p:spTree>
    <p:extLst>
      <p:ext uri="{BB962C8B-B14F-4D97-AF65-F5344CB8AC3E}">
        <p14:creationId xmlns:p14="http://schemas.microsoft.com/office/powerpoint/2010/main" val="1248285566"/>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28600" y="808037"/>
            <a:ext cx="8763000" cy="5592763"/>
          </a:xfrm>
        </p:spPr>
        <p:txBody>
          <a:bodyPr>
            <a:normAutofit/>
          </a:bodyPr>
          <a:lstStyle/>
          <a:p>
            <a:pPr algn="just">
              <a:buNone/>
            </a:pPr>
            <a:endParaRPr lang="en-US" sz="8800" dirty="0"/>
          </a:p>
          <a:p>
            <a:pPr algn="just">
              <a:buNone/>
            </a:pPr>
            <a:endParaRPr lang="en-US" dirty="0"/>
          </a:p>
          <a:p>
            <a:endParaRPr lang="en-US" dirty="0"/>
          </a:p>
        </p:txBody>
      </p:sp>
      <p:sp>
        <p:nvSpPr>
          <p:cNvPr id="4" name="Date Placeholder 3"/>
          <p:cNvSpPr>
            <a:spLocks noGrp="1"/>
          </p:cNvSpPr>
          <p:nvPr>
            <p:ph type="dt" sz="half" idx="10"/>
          </p:nvPr>
        </p:nvSpPr>
        <p:spPr/>
        <p:txBody>
          <a:bodyPr/>
          <a:lstStyle/>
          <a:p>
            <a:fld id="{E05F6B58-B37A-4E88-967E-CF20B8C3EDCA}"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75</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600" dirty="0">
                <a:latin typeface="Times New Roman" panose="02020603050405020304" pitchFamily="18" charset="0"/>
                <a:cs typeface="Times New Roman" panose="02020603050405020304" pitchFamily="18" charset="0"/>
              </a:rPr>
              <a:t>Glossary</a:t>
            </a:r>
            <a:endParaRPr kumimoji="0" lang="en-US" sz="36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228600" y="817163"/>
            <a:ext cx="8763000" cy="3016210"/>
          </a:xfrm>
          <a:prstGeom prst="rect">
            <a:avLst/>
          </a:prstGeom>
        </p:spPr>
        <p:txBody>
          <a:bodyPr wrap="square">
            <a:spAutoFit/>
          </a:bodyPr>
          <a:lstStyle/>
          <a:p>
            <a:pPr marL="457200" lvl="0" indent="-457200">
              <a:buAutoNum type="arabicPeriod" startAt="3"/>
            </a:pPr>
            <a:r>
              <a:rPr lang="en-US" sz="2400" dirty="0" smtClean="0"/>
              <a:t>(word </a:t>
            </a:r>
            <a:r>
              <a:rPr lang="en-US" sz="2400" dirty="0"/>
              <a:t>size,1, Instruction Set, Accumulator</a:t>
            </a:r>
            <a:r>
              <a:rPr lang="en-US" sz="2400" dirty="0" smtClean="0"/>
              <a:t>)</a:t>
            </a:r>
          </a:p>
          <a:p>
            <a:pPr marL="457200" lvl="0" indent="-457200">
              <a:buAutoNum type="alphaLcPeriod"/>
            </a:pPr>
            <a:r>
              <a:rPr lang="en-US" sz="2400" dirty="0" smtClean="0"/>
              <a:t>-------------- </a:t>
            </a:r>
            <a:r>
              <a:rPr lang="en-US" sz="2400" dirty="0"/>
              <a:t>is a general purpose processing register</a:t>
            </a:r>
            <a:r>
              <a:rPr lang="en-US" sz="2400" dirty="0" smtClean="0"/>
              <a:t>.</a:t>
            </a:r>
          </a:p>
          <a:p>
            <a:pPr marL="457200" lvl="0" indent="-457200">
              <a:buAutoNum type="alphaLcPeriod"/>
            </a:pPr>
            <a:r>
              <a:rPr lang="en-US" sz="2400" dirty="0"/>
              <a:t> </a:t>
            </a:r>
            <a:r>
              <a:rPr lang="en-US" sz="2400" dirty="0" smtClean="0"/>
              <a:t>The </a:t>
            </a:r>
            <a:r>
              <a:rPr lang="en-US" sz="2400" dirty="0"/>
              <a:t>length of a register is called </a:t>
            </a:r>
            <a:r>
              <a:rPr lang="en-US" sz="2400" dirty="0" smtClean="0"/>
              <a:t>_______.</a:t>
            </a:r>
          </a:p>
          <a:p>
            <a:pPr marL="457200" lvl="0" indent="-457200">
              <a:buAutoNum type="alphaLcPeriod" startAt="3"/>
            </a:pPr>
            <a:r>
              <a:rPr lang="en-US" sz="2400" dirty="0" smtClean="0"/>
              <a:t>The number of sign bits in a 32-bit IEEE format __________.</a:t>
            </a:r>
          </a:p>
          <a:p>
            <a:pPr marL="457200" lvl="0" indent="-457200">
              <a:buAutoNum type="alphaLcPeriod" startAt="3"/>
            </a:pPr>
            <a:r>
              <a:rPr lang="en-US" sz="2400" dirty="0"/>
              <a:t>  CPU has built-in ability to execute a particular set of machine instructions, called as </a:t>
            </a:r>
            <a:r>
              <a:rPr lang="en-US" sz="2400" dirty="0" smtClean="0"/>
              <a:t>__________.</a:t>
            </a:r>
          </a:p>
          <a:p>
            <a:pPr lvl="0"/>
            <a:r>
              <a:rPr lang="en-US" sz="2400" dirty="0" smtClean="0"/>
              <a:t>4.	</a:t>
            </a:r>
            <a:endParaRPr lang="en-US" sz="2400" dirty="0"/>
          </a:p>
          <a:p>
            <a:pPr algn="just"/>
            <a:endParaRPr lang="en-US" sz="2200" dirty="0"/>
          </a:p>
        </p:txBody>
      </p:sp>
    </p:spTree>
    <p:extLst>
      <p:ext uri="{BB962C8B-B14F-4D97-AF65-F5344CB8AC3E}">
        <p14:creationId xmlns:p14="http://schemas.microsoft.com/office/powerpoint/2010/main" val="3776597745"/>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lstStyle/>
          <a:p>
            <a:pPr>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YouTube/other Video Links</a:t>
            </a:r>
          </a:p>
          <a:p>
            <a:pPr>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hlinkClick r:id="rId2"/>
              </a:rPr>
              <a:t>https://www.youtube.com/watch?v=yKPD_UkbgXo</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hlinkClick r:id="rId3"/>
              </a:rPr>
              <a:t>https://www.youtube.com/watch?v=CDO28Esqmcg</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hlinkClick r:id="rId4"/>
              </a:rPr>
              <a:t>https://www.youtube.com/watch?v=SZu2pchW54Q</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hlinkClick r:id="rId5"/>
              </a:rPr>
              <a:t>https://www.youtube.com/watch?v=L9X7XXfHYdU&amp;list=PLxCzCOWd7aiHMonh3G6QNKq53C6oNXGrX</a:t>
            </a:r>
            <a:endParaRPr lang="en-US" sz="24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23523B7B-7205-44DA-8957-B3104AA865A0}"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76</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914400"/>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Faculty Video</a:t>
            </a:r>
            <a:r>
              <a:rPr kumimoji="0" lang="en-US" sz="3200" b="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Links, YouTube &amp; NPTEL Video Links and Online Courses Details  </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6"/>
          <a:srcRect/>
          <a:stretch>
            <a:fillRect/>
          </a:stretch>
        </p:blipFill>
        <p:spPr bwMode="auto">
          <a:xfrm>
            <a:off x="0" y="0"/>
            <a:ext cx="1447800" cy="817163"/>
          </a:xfrm>
          <a:prstGeom prst="rect">
            <a:avLst/>
          </a:prstGeom>
          <a:noFill/>
        </p:spPr>
      </p:pic>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14400"/>
            <a:ext cx="8229600" cy="5257800"/>
          </a:xfrm>
        </p:spPr>
        <p:txBody>
          <a:bodyPr>
            <a:noAutofit/>
          </a:bodyPr>
          <a:lstStyle/>
          <a:p>
            <a:pPr>
              <a:buNone/>
            </a:pPr>
            <a:r>
              <a:rPr lang="en-US" sz="2200" dirty="0">
                <a:latin typeface="Times New Roman" panose="02020603050405020304" pitchFamily="18" charset="0"/>
                <a:cs typeface="Times New Roman" panose="02020603050405020304" pitchFamily="18" charset="0"/>
              </a:rPr>
              <a:t>1. The ______ format is usually used to store data.</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a) BCD	b) Decimal	c) Hexadecimal	d) Octal</a:t>
            </a:r>
          </a:p>
          <a:p>
            <a:pPr>
              <a:buNone/>
            </a:pPr>
            <a:r>
              <a:rPr lang="en-US" sz="2200" dirty="0">
                <a:latin typeface="Times New Roman" panose="02020603050405020304" pitchFamily="18" charset="0"/>
                <a:cs typeface="Times New Roman" panose="02020603050405020304" pitchFamily="18" charset="0"/>
              </a:rPr>
              <a:t>2. The 8-bit encoding format used to store data in a computer is _____</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a) ASCII	b) EBCDIC	c) ANCI		d) USCII</a:t>
            </a:r>
          </a:p>
          <a:p>
            <a:pPr>
              <a:buNone/>
            </a:pPr>
            <a:r>
              <a:rPr lang="en-US" sz="2200" dirty="0">
                <a:latin typeface="Times New Roman" panose="02020603050405020304" pitchFamily="18" charset="0"/>
                <a:cs typeface="Times New Roman" panose="02020603050405020304" pitchFamily="18" charset="0"/>
              </a:rPr>
              <a:t>3. Which memory device is generally made of semiconductors?</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a) RAM	b) Hard-disk	c) Floppy disk	d) </a:t>
            </a:r>
            <a:r>
              <a:rPr lang="en-US" sz="2200" dirty="0" err="1">
                <a:latin typeface="Times New Roman" panose="02020603050405020304" pitchFamily="18" charset="0"/>
                <a:cs typeface="Times New Roman" panose="02020603050405020304" pitchFamily="18" charset="0"/>
              </a:rPr>
              <a:t>Cd</a:t>
            </a:r>
            <a:r>
              <a:rPr lang="en-US" sz="2200" dirty="0">
                <a:latin typeface="Times New Roman" panose="02020603050405020304" pitchFamily="18" charset="0"/>
                <a:cs typeface="Times New Roman" panose="02020603050405020304" pitchFamily="18" charset="0"/>
              </a:rPr>
              <a:t> disk</a:t>
            </a:r>
          </a:p>
          <a:p>
            <a:pPr>
              <a:buNone/>
            </a:pPr>
            <a:r>
              <a:rPr lang="en-US" sz="2200" dirty="0">
                <a:latin typeface="Times New Roman" panose="02020603050405020304" pitchFamily="18" charset="0"/>
                <a:cs typeface="Times New Roman" panose="02020603050405020304" pitchFamily="18" charset="0"/>
              </a:rPr>
              <a:t>4. The small extremely fast, RAM’s are called as _______</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a) Cache	b) Heaps	c) Accumulators	    d) Stacks</a:t>
            </a:r>
          </a:p>
          <a:p>
            <a:pPr>
              <a:buNone/>
            </a:pPr>
            <a:r>
              <a:rPr lang="en-US" sz="2200" dirty="0">
                <a:latin typeface="Times New Roman" panose="02020603050405020304" pitchFamily="18" charset="0"/>
                <a:cs typeface="Times New Roman" panose="02020603050405020304" pitchFamily="18" charset="0"/>
              </a:rPr>
              <a:t>5. The I/O interface required to connect the I/O device to the bus consists of ______</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a) Address decoder and registers	</a:t>
            </a:r>
          </a:p>
          <a:p>
            <a:pPr>
              <a:buNone/>
            </a:pPr>
            <a:r>
              <a:rPr lang="en-US" sz="2200" dirty="0">
                <a:latin typeface="Times New Roman" panose="02020603050405020304" pitchFamily="18" charset="0"/>
                <a:cs typeface="Times New Roman" panose="02020603050405020304" pitchFamily="18" charset="0"/>
              </a:rPr>
              <a:t>	b) Control circuits</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c) Address decoder, registers and Control circuits</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d) Only Control circuits</a:t>
            </a:r>
            <a:br>
              <a:rPr lang="en-US" sz="2200" dirty="0">
                <a:latin typeface="Times New Roman" panose="02020603050405020304" pitchFamily="18" charset="0"/>
                <a:cs typeface="Times New Roman" panose="02020603050405020304" pitchFamily="18" charset="0"/>
              </a:rPr>
            </a:br>
            <a:r>
              <a:rPr lang="en-US" sz="2200" dirty="0">
                <a:latin typeface="Times New Roman" panose="02020603050405020304" pitchFamily="18" charset="0"/>
                <a:cs typeface="Times New Roman" panose="02020603050405020304" pitchFamily="18" charset="0"/>
              </a:rPr>
              <a:t/>
            </a:r>
            <a:br>
              <a:rPr lang="en-US" sz="2200" dirty="0">
                <a:latin typeface="Times New Roman" panose="02020603050405020304" pitchFamily="18" charset="0"/>
                <a:cs typeface="Times New Roman" panose="02020603050405020304" pitchFamily="18" charset="0"/>
              </a:rPr>
            </a:br>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B8B4E734-B06A-4A7E-B591-EB0C418D48C9}" type="datetime1">
              <a:rPr lang="en-US" smtClean="0">
                <a:latin typeface="Times New Roman" panose="02020603050405020304" pitchFamily="18" charset="0"/>
                <a:cs typeface="Times New Roman" panose="02020603050405020304" pitchFamily="18" charset="0"/>
              </a:rPr>
              <a:pPr/>
              <a:t>11/28/2022</a:t>
            </a:fld>
            <a:endParaRPr lang="en-US">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77</a:t>
            </a:fld>
            <a:endParaRPr lang="en-US">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Multiple Choice Questions</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1143000"/>
            <a:ext cx="8229600" cy="4525963"/>
          </a:xfrm>
        </p:spPr>
        <p:txBody>
          <a:bodyPr>
            <a:normAutofit/>
          </a:bodyPr>
          <a:lstStyle/>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hlinkClick r:id="rId2"/>
              </a:rPr>
              <a:t>http://www.aktuonline.com/papers/mca-1-sem-computer-organization-and-architecture-rca-104-2018-19.html</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hlinkClick r:id="rId2"/>
              </a:rPr>
              <a:t>http://www.aktuonline.com/papers/mca-1-sem-computer-organization-and-architecture-rca-104-2017-18.html </a:t>
            </a:r>
          </a:p>
          <a:p>
            <a:pPr>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hlinkClick r:id="rId2"/>
            </a:endParaRPr>
          </a:p>
          <a:p>
            <a:pPr>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hlinkClick r:id="rId2"/>
              </a:rPr>
              <a:t>http://www.aktuonline.com/papers/mca-1-sem-computer-organization-and-architecture-rca-104-2016-17.html</a:t>
            </a:r>
            <a:endParaRPr lang="en-US" sz="24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1FC447BE-7594-4F6A-8C44-ABC6D900F41D}" type="datetime1">
              <a:rPr lang="en-US" smtClean="0">
                <a:latin typeface="Times New Roman" panose="02020603050405020304" pitchFamily="18" charset="0"/>
                <a:cs typeface="Times New Roman" panose="02020603050405020304" pitchFamily="18" charset="0"/>
              </a:rPr>
              <a:pPr/>
              <a:t>11/28/2022</a:t>
            </a:fld>
            <a:endParaRPr lang="en-US">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24600"/>
            <a:ext cx="48768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78</a:t>
            </a:fld>
            <a:endParaRPr lang="en-US">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Old</a:t>
            </a:r>
            <a:r>
              <a:rPr kumimoji="0" lang="en-US" sz="3200" b="0" i="0" u="none" strike="noStrike" kern="1200" cap="none" spc="0" normalizeH="0" noProof="0" dirty="0">
                <a:ln>
                  <a:noFill/>
                </a:ln>
                <a:solidFill>
                  <a:schemeClr val="dk1"/>
                </a:solidFill>
                <a:effectLst/>
                <a:uLnTx/>
                <a:uFillTx/>
                <a:latin typeface="Times New Roman" panose="02020603050405020304" pitchFamily="18" charset="0"/>
                <a:cs typeface="Times New Roman" panose="02020603050405020304" pitchFamily="18" charset="0"/>
              </a:rPr>
              <a:t> Question Papers</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3"/>
          <a:srcRect/>
          <a:stretch>
            <a:fillRect/>
          </a:stretch>
        </p:blipFill>
        <p:spPr bwMode="auto">
          <a:xfrm>
            <a:off x="0" y="0"/>
            <a:ext cx="1447800" cy="817163"/>
          </a:xfrm>
          <a:prstGeom prst="rect">
            <a:avLst/>
          </a:prstGeom>
          <a:noFill/>
        </p:spPr>
      </p:pic>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884237"/>
            <a:ext cx="8229600" cy="5440363"/>
          </a:xfrm>
        </p:spPr>
        <p:txBody>
          <a:bodyPr>
            <a:noAutofit/>
          </a:bodyPr>
          <a:lstStyle/>
          <a:p>
            <a:pPr>
              <a:buNone/>
            </a:pPr>
            <a:endParaRPr lang="en-US" sz="2200" dirty="0">
              <a:latin typeface="Times New Roman" panose="02020603050405020304" pitchFamily="18" charset="0"/>
              <a:cs typeface="Times New Roman" panose="02020603050405020304" pitchFamily="18" charset="0"/>
            </a:endParaRPr>
          </a:p>
          <a:p>
            <a:endParaRPr lang="en-US" sz="22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sz="half" idx="10"/>
          </p:nvPr>
        </p:nvSpPr>
        <p:spPr/>
        <p:txBody>
          <a:bodyPr/>
          <a:lstStyle/>
          <a:p>
            <a:fld id="{4CE2E779-FF12-4F67-A2E2-E93F5129F1BA}"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209800" y="6356350"/>
            <a:ext cx="55626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79</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dirty="0">
                <a:latin typeface="Times New Roman" panose="02020603050405020304" pitchFamily="18" charset="0"/>
                <a:cs typeface="Times New Roman" panose="02020603050405020304" pitchFamily="18" charset="0"/>
              </a:rPr>
              <a:t>Expected Questions for University Exam </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TextBox 8"/>
          <p:cNvSpPr txBox="1"/>
          <p:nvPr/>
        </p:nvSpPr>
        <p:spPr>
          <a:xfrm>
            <a:off x="533400" y="1043731"/>
            <a:ext cx="8153400" cy="4770537"/>
          </a:xfrm>
          <a:prstGeom prst="rect">
            <a:avLst/>
          </a:prstGeom>
          <a:noFill/>
        </p:spPr>
        <p:txBody>
          <a:bodyPr wrap="square" rtlCol="0">
            <a:spAutoFit/>
          </a:bodyPr>
          <a:lstStyle/>
          <a:p>
            <a:pPr algn="just"/>
            <a:r>
              <a:rPr lang="en-US" sz="2200" dirty="0">
                <a:latin typeface="Times New Roman" panose="02020603050405020304" pitchFamily="18" charset="0"/>
                <a:cs typeface="Times New Roman" panose="02020603050405020304" pitchFamily="18" charset="0"/>
              </a:rPr>
              <a:t>Q-1. Perform the arithmetic operation (+42) + (-77) using 2,s complement representation for negative numbers.  	</a:t>
            </a:r>
          </a:p>
          <a:p>
            <a:pPr algn="just"/>
            <a:r>
              <a:rPr lang="en-US" sz="2200" dirty="0">
                <a:latin typeface="Times New Roman" panose="02020603050405020304" pitchFamily="18" charset="0"/>
                <a:cs typeface="Times New Roman" panose="02020603050405020304" pitchFamily="18" charset="0"/>
              </a:rPr>
              <a:t>Q-2. Define (r-1)’s complement with example.		</a:t>
            </a:r>
          </a:p>
          <a:p>
            <a:pPr algn="just"/>
            <a:r>
              <a:rPr lang="en-US" sz="2200" dirty="0">
                <a:latin typeface="Times New Roman" panose="02020603050405020304" pitchFamily="18" charset="0"/>
                <a:cs typeface="Times New Roman" panose="02020603050405020304" pitchFamily="18" charset="0"/>
              </a:rPr>
              <a:t>Q-3. Represent decimal numbers from 0 to 9 in Excess-127 binary code.		</a:t>
            </a:r>
          </a:p>
          <a:p>
            <a:pPr algn="just"/>
            <a:r>
              <a:rPr lang="en-US" sz="2200" dirty="0">
                <a:latin typeface="Times New Roman" panose="02020603050405020304" pitchFamily="18" charset="0"/>
                <a:cs typeface="Times New Roman" panose="02020603050405020304" pitchFamily="18" charset="0"/>
              </a:rPr>
              <a:t>Q-4. Determine by means of a truth table the validity of DeMorgan’s theorem for three variables: (A+B+C)’ =A’.B’. C’</a:t>
            </a:r>
          </a:p>
          <a:p>
            <a:pPr algn="just"/>
            <a:r>
              <a:rPr lang="en-US" sz="2200" dirty="0">
                <a:latin typeface="Times New Roman" panose="02020603050405020304" pitchFamily="18" charset="0"/>
                <a:cs typeface="Times New Roman" panose="02020603050405020304" pitchFamily="18" charset="0"/>
              </a:rPr>
              <a:t>Q-5.Simplify the following Boolean functions using three variable maps.		</a:t>
            </a:r>
          </a:p>
          <a:p>
            <a:pPr lvl="0" algn="just"/>
            <a:r>
              <a:rPr lang="en-US" sz="2200" dirty="0">
                <a:latin typeface="Times New Roman" panose="02020603050405020304" pitchFamily="18" charset="0"/>
                <a:cs typeface="Times New Roman" panose="02020603050405020304" pitchFamily="18" charset="0"/>
              </a:rPr>
              <a:t>F(x,y,z) =∑(0,1,5,7)</a:t>
            </a:r>
          </a:p>
          <a:p>
            <a:pPr lvl="0" algn="just"/>
            <a:r>
              <a:rPr lang="en-US" sz="2200" dirty="0">
                <a:latin typeface="Times New Roman" panose="02020603050405020304" pitchFamily="18" charset="0"/>
                <a:cs typeface="Times New Roman" panose="02020603050405020304" pitchFamily="18" charset="0"/>
              </a:rPr>
              <a:t>F(x,y,z)= ∑(0,2,3,4,6)</a:t>
            </a:r>
          </a:p>
          <a:p>
            <a:pPr algn="just"/>
            <a:r>
              <a:rPr lang="en-US" sz="2200" dirty="0">
                <a:latin typeface="Times New Roman" panose="02020603050405020304" pitchFamily="18" charset="0"/>
                <a:cs typeface="Times New Roman" panose="02020603050405020304" pitchFamily="18" charset="0"/>
              </a:rPr>
              <a:t>Q-6. Explain all logic gates with symbol, algebraic expression and truth table.	</a:t>
            </a:r>
          </a:p>
          <a:p>
            <a:endParaRPr lang="en-US"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Digital computer and Number systems</a:t>
            </a:r>
          </a:p>
        </p:txBody>
      </p:sp>
      <p:sp>
        <p:nvSpPr>
          <p:cNvPr id="4" name="Date Placeholder 3"/>
          <p:cNvSpPr>
            <a:spLocks noGrp="1"/>
          </p:cNvSpPr>
          <p:nvPr>
            <p:ph type="dt" sz="half" idx="10"/>
          </p:nvPr>
        </p:nvSpPr>
        <p:spPr/>
        <p:txBody>
          <a:bodyPr/>
          <a:lstStyle/>
          <a:p>
            <a:fld id="{C77E5535-683D-4881-B2E5-D3D00B71B5B4}"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0292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8</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Topic </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4F684C52-F918-43BA-90B3-A8ADA0A48422}"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514600" y="6356350"/>
            <a:ext cx="51816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80</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Summary</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Rectangle 8"/>
          <p:cNvSpPr/>
          <p:nvPr/>
        </p:nvSpPr>
        <p:spPr>
          <a:xfrm>
            <a:off x="452120" y="914400"/>
            <a:ext cx="8458200" cy="5693866"/>
          </a:xfrm>
          <a:prstGeom prst="rect">
            <a:avLst/>
          </a:prstGeom>
        </p:spPr>
        <p:txBody>
          <a:bodyPr wrap="square">
            <a:spAutoFit/>
          </a:bodyPr>
          <a:lstStyle/>
          <a:p>
            <a:pPr marL="457200" indent="-457200">
              <a:buAutoNum type="arabicPeriod"/>
            </a:pPr>
            <a:r>
              <a:rPr lang="en-US" sz="2200" dirty="0">
                <a:latin typeface="Times New Roman" panose="02020603050405020304" pitchFamily="18" charset="0"/>
                <a:cs typeface="Times New Roman" panose="02020603050405020304" pitchFamily="18" charset="0"/>
              </a:rPr>
              <a:t>As the technology of ICs has improved, the number of gates that can be put in a single chip has increased considerably.</a:t>
            </a:r>
          </a:p>
          <a:p>
            <a:pPr marL="457200" indent="-457200">
              <a:buAutoNum type="arabicPeriod"/>
            </a:pPr>
            <a:r>
              <a:rPr lang="en-US" sz="2200" dirty="0">
                <a:latin typeface="Times New Roman" panose="02020603050405020304" pitchFamily="18" charset="0"/>
                <a:cs typeface="Times New Roman" panose="02020603050405020304" pitchFamily="18" charset="0"/>
              </a:rPr>
              <a:t>Very large scale integration (VLSI) devices contain thousands of gates within a single package. Examples are large memory arrays and complex microcomputer chips.</a:t>
            </a:r>
          </a:p>
          <a:p>
            <a:pPr marL="457200" indent="-457200">
              <a:buAutoNum type="arabicPeriod"/>
            </a:pPr>
            <a:r>
              <a:rPr lang="en-US" sz="2200" dirty="0">
                <a:latin typeface="Times New Roman" panose="02020603050405020304" pitchFamily="18" charset="0"/>
                <a:cs typeface="Times New Roman" panose="02020603050405020304" pitchFamily="18" charset="0"/>
              </a:rPr>
              <a:t>Various types of registers are available commercially, the simplest register is one that consists only of flip flop, with no external gates.</a:t>
            </a:r>
          </a:p>
          <a:p>
            <a:pPr marL="457200" indent="-457200">
              <a:buAutoNum type="arabicPeriod"/>
            </a:pPr>
            <a:r>
              <a:rPr lang="en-US" sz="2200" dirty="0">
                <a:latin typeface="Times New Roman" panose="02020603050405020304" pitchFamily="18" charset="0"/>
                <a:cs typeface="Times New Roman" panose="02020603050405020304" pitchFamily="18" charset="0"/>
              </a:rPr>
              <a:t>A flip-flop is a binary cell capable of storing one bit of information.</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The algebraic operation symbol of the AND function is the same as the multiplication symbol of ordinary arithmetic.</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OR operation is like arithmetic addition, but the output must be 0 or 1.</a:t>
            </a:r>
          </a:p>
          <a:p>
            <a:pPr marL="457200" indent="-457200" algn="just">
              <a:buFont typeface="+mj-lt"/>
              <a:buAutoNum type="arabicPeriod"/>
            </a:pPr>
            <a:r>
              <a:rPr lang="en-US" sz="2200" dirty="0">
                <a:latin typeface="Times New Roman" panose="02020603050405020304" pitchFamily="18" charset="0"/>
                <a:cs typeface="Times New Roman" panose="02020603050405020304" pitchFamily="18" charset="0"/>
              </a:rPr>
              <a:t>A buffer does not produce any particular logic function. This circuit is merely used for power amplification.</a:t>
            </a:r>
          </a:p>
          <a:p>
            <a:endParaRPr lang="en-US" sz="2800" u="sng" dirty="0">
              <a:latin typeface="Times New Roman" panose="02020603050405020304" pitchFamily="18" charset="0"/>
              <a:cs typeface="Times New Roman" panose="02020603050405020304" pitchFamily="18" charset="0"/>
            </a:endParaRPr>
          </a:p>
          <a:p>
            <a:pPr algn="ctr"/>
            <a:endParaRPr lang="en-US" sz="2800" u="sng"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CCC0ACD-B406-42BF-A592-BA9B3A25E325}" type="datetime1">
              <a:rPr lang="en-US" smtClean="0">
                <a:latin typeface="Times New Roman" panose="02020603050405020304" pitchFamily="18" charset="0"/>
                <a:cs typeface="Times New Roman" panose="02020603050405020304" pitchFamily="18" charset="0"/>
              </a:rPr>
              <a:pPr/>
              <a:t>11/28/2022</a:t>
            </a:fld>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sz="quarter" idx="11"/>
          </p:nvPr>
        </p:nvSpPr>
        <p:spPr>
          <a:xfrm>
            <a:off x="2209800" y="6356350"/>
            <a:ext cx="5562600" cy="365125"/>
          </a:xfrm>
        </p:spPr>
        <p:txBody>
          <a:bodyPr/>
          <a:lstStyle/>
          <a:p>
            <a:r>
              <a:rPr lang="en-US" dirty="0">
                <a:latin typeface="Times New Roman" panose="02020603050405020304" pitchFamily="18" charset="0"/>
                <a:cs typeface="Times New Roman" panose="02020603050405020304" pitchFamily="18" charset="0"/>
              </a:rPr>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latin typeface="Times New Roman" panose="02020603050405020304" pitchFamily="18" charset="0"/>
                <a:cs typeface="Times New Roman" panose="02020603050405020304" pitchFamily="18" charset="0"/>
              </a:rPr>
              <a:pPr/>
              <a:t>81</a:t>
            </a:fld>
            <a:endParaRPr lang="en-US" dirty="0">
              <a:latin typeface="Times New Roman" panose="02020603050405020304" pitchFamily="18" charset="0"/>
              <a:cs typeface="Times New Roman" panose="02020603050405020304" pitchFamily="18" charset="0"/>
            </a:endParaRPr>
          </a:p>
        </p:txBody>
      </p:sp>
      <p:sp>
        <p:nvSpPr>
          <p:cNvPr id="7" name="Title 1"/>
          <p:cNvSpPr txBox="1">
            <a:spLocks/>
          </p:cNvSpPr>
          <p:nvPr/>
        </p:nvSpPr>
        <p:spPr>
          <a:xfrm>
            <a:off x="1371600" y="1"/>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lvl="0" algn="ctr">
              <a:spcBef>
                <a:spcPct val="0"/>
              </a:spcBef>
              <a:defRPr/>
            </a:pPr>
            <a:r>
              <a:rPr lang="en-US" sz="3200" dirty="0">
                <a:latin typeface="Times New Roman" panose="02020603050405020304" pitchFamily="18" charset="0"/>
                <a:cs typeface="Times New Roman" panose="02020603050405020304" pitchFamily="18" charset="0"/>
              </a:rPr>
              <a:t>References</a:t>
            </a:r>
            <a:endParaRPr kumimoji="0" lang="en-US" sz="32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endParaRP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
        <p:nvSpPr>
          <p:cNvPr id="9" name="Content Placeholder 8"/>
          <p:cNvSpPr>
            <a:spLocks noGrp="1"/>
          </p:cNvSpPr>
          <p:nvPr>
            <p:ph idx="1"/>
          </p:nvPr>
        </p:nvSpPr>
        <p:spPr>
          <a:xfrm>
            <a:off x="685799" y="1143000"/>
            <a:ext cx="8153401" cy="4875181"/>
          </a:xfrm>
          <a:prstGeom prst="rect">
            <a:avLst/>
          </a:prstGeom>
          <a:noFill/>
        </p:spPr>
        <p:txBody>
          <a:bodyPr wrap="square" lIns="91440" tIns="45720" rIns="91440" bIns="45720">
            <a:spAutoFit/>
          </a:bodyPr>
          <a:lstStyle/>
          <a:p>
            <a:pPr algn="just">
              <a:buNone/>
            </a:pPr>
            <a:r>
              <a:rPr lang="en-US" sz="2200" dirty="0">
                <a:latin typeface="Times New Roman" panose="02020603050405020304" pitchFamily="18" charset="0"/>
                <a:cs typeface="Times New Roman" panose="02020603050405020304" pitchFamily="18" charset="0"/>
              </a:rPr>
              <a:t>1. Logic and Digital Design, </a:t>
            </a:r>
            <a:r>
              <a:rPr lang="en-US" sz="2200" b="1" i="1" dirty="0">
                <a:latin typeface="Times New Roman" panose="02020603050405020304" pitchFamily="18" charset="0"/>
                <a:cs typeface="Times New Roman" panose="02020603050405020304" pitchFamily="18" charset="0"/>
              </a:rPr>
              <a:t>Morris </a:t>
            </a:r>
            <a:r>
              <a:rPr lang="en-US" sz="2200" b="1" i="1" dirty="0" err="1">
                <a:latin typeface="Times New Roman" panose="02020603050405020304" pitchFamily="18" charset="0"/>
                <a:cs typeface="Times New Roman" panose="02020603050405020304" pitchFamily="18" charset="0"/>
              </a:rPr>
              <a:t>mano</a:t>
            </a:r>
            <a:r>
              <a:rPr lang="en-US" sz="2200" b="1" i="1" dirty="0">
                <a:latin typeface="Times New Roman" panose="02020603050405020304" pitchFamily="18" charset="0"/>
                <a:cs typeface="Times New Roman" panose="02020603050405020304" pitchFamily="18" charset="0"/>
              </a:rPr>
              <a:t> and Kimicharels 4th Edition, Prentice Hall. </a:t>
            </a:r>
          </a:p>
          <a:p>
            <a:pPr algn="just">
              <a:buNone/>
            </a:pPr>
            <a:r>
              <a:rPr lang="en-US" sz="2200" dirty="0">
                <a:latin typeface="Times New Roman" panose="02020603050405020304" pitchFamily="18" charset="0"/>
                <a:cs typeface="Times New Roman" panose="02020603050405020304" pitchFamily="18" charset="0"/>
              </a:rPr>
              <a:t>2.Computer System Architecture, </a:t>
            </a:r>
            <a:r>
              <a:rPr lang="en-US" sz="2200" dirty="0" err="1">
                <a:latin typeface="Times New Roman" panose="02020603050405020304" pitchFamily="18" charset="0"/>
                <a:cs typeface="Times New Roman" panose="02020603050405020304" pitchFamily="18" charset="0"/>
              </a:rPr>
              <a:t>M.Mano</a:t>
            </a:r>
            <a:r>
              <a:rPr lang="en-US" sz="2200" dirty="0">
                <a:latin typeface="Times New Roman" panose="02020603050405020304" pitchFamily="18" charset="0"/>
                <a:cs typeface="Times New Roman" panose="02020603050405020304" pitchFamily="18" charset="0"/>
              </a:rPr>
              <a:t>(PHI) </a:t>
            </a:r>
          </a:p>
          <a:p>
            <a:pPr algn="just">
              <a:buNone/>
            </a:pPr>
            <a:r>
              <a:rPr lang="en-US" sz="2200" dirty="0">
                <a:latin typeface="Times New Roman" panose="02020603050405020304" pitchFamily="18" charset="0"/>
                <a:cs typeface="Times New Roman" panose="02020603050405020304" pitchFamily="18" charset="0"/>
              </a:rPr>
              <a:t>3.Computer Organization, Vravice, Zaky&amp;Hamacher (TMH Publication) </a:t>
            </a:r>
          </a:p>
          <a:p>
            <a:pPr algn="just">
              <a:buNone/>
            </a:pPr>
            <a:r>
              <a:rPr lang="en-US" sz="2200" dirty="0">
                <a:latin typeface="Times New Roman" panose="02020603050405020304" pitchFamily="18" charset="0"/>
                <a:cs typeface="Times New Roman" panose="02020603050405020304" pitchFamily="18" charset="0"/>
              </a:rPr>
              <a:t>4. Structured Computer Organization, </a:t>
            </a:r>
            <a:r>
              <a:rPr lang="en-US" sz="2200" dirty="0" err="1">
                <a:latin typeface="Times New Roman" panose="02020603050405020304" pitchFamily="18" charset="0"/>
                <a:cs typeface="Times New Roman" panose="02020603050405020304" pitchFamily="18" charset="0"/>
              </a:rPr>
              <a:t>Tannenbaum</a:t>
            </a:r>
            <a:r>
              <a:rPr lang="en-US" sz="2200" dirty="0">
                <a:latin typeface="Times New Roman" panose="02020603050405020304" pitchFamily="18" charset="0"/>
                <a:cs typeface="Times New Roman" panose="02020603050405020304" pitchFamily="18" charset="0"/>
              </a:rPr>
              <a:t>(PHI) </a:t>
            </a:r>
          </a:p>
          <a:p>
            <a:pPr algn="just">
              <a:buNone/>
            </a:pPr>
            <a:r>
              <a:rPr lang="en-US" sz="2200" dirty="0">
                <a:latin typeface="Times New Roman" panose="02020603050405020304" pitchFamily="18" charset="0"/>
                <a:cs typeface="Times New Roman" panose="02020603050405020304" pitchFamily="18" charset="0"/>
              </a:rPr>
              <a:t>5. Computer Organization, Stallings(PHI) </a:t>
            </a:r>
          </a:p>
          <a:p>
            <a:pPr algn="just">
              <a:buNone/>
            </a:pPr>
            <a:r>
              <a:rPr lang="en-US" sz="2200" dirty="0">
                <a:latin typeface="Times New Roman" panose="02020603050405020304" pitchFamily="18" charset="0"/>
                <a:cs typeface="Times New Roman" panose="02020603050405020304" pitchFamily="18" charset="0"/>
              </a:rPr>
              <a:t>6. Computer Organization, John </a:t>
            </a:r>
            <a:r>
              <a:rPr lang="en-US" sz="2200" dirty="0" err="1">
                <a:latin typeface="Times New Roman" panose="02020603050405020304" pitchFamily="18" charset="0"/>
                <a:cs typeface="Times New Roman" panose="02020603050405020304" pitchFamily="18" charset="0"/>
              </a:rPr>
              <a:t>P.Hayes</a:t>
            </a:r>
            <a:r>
              <a:rPr lang="en-US" sz="2200" dirty="0">
                <a:latin typeface="Times New Roman" panose="02020603050405020304" pitchFamily="18" charset="0"/>
                <a:cs typeface="Times New Roman" panose="02020603050405020304" pitchFamily="18" charset="0"/>
              </a:rPr>
              <a:t> (McGraw Hill) </a:t>
            </a:r>
          </a:p>
          <a:p>
            <a:pPr algn="ctr">
              <a:buNone/>
            </a:pPr>
            <a:endParaRPr lang="en-US" sz="28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latin typeface="Times New Roman" panose="02020603050405020304" pitchFamily="18" charset="0"/>
              <a:cs typeface="Times New Roman" panose="02020603050405020304" pitchFamily="18" charset="0"/>
            </a:endParaRPr>
          </a:p>
          <a:p>
            <a:pPr algn="ctr">
              <a:buNone/>
            </a:pPr>
            <a:r>
              <a:rPr lang="en-US" sz="6600" b="1"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2555220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33400" y="990600"/>
            <a:ext cx="8229600" cy="4495800"/>
          </a:xfrm>
        </p:spPr>
        <p:txBody>
          <a:bodyPr>
            <a:normAutofit/>
          </a:bodyPr>
          <a:lstStyle/>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To discuss about digital computer, different number systems, bases and the conversion of one number system to another.</a:t>
            </a:r>
          </a:p>
          <a:p>
            <a:pPr algn="just">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algn="just">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Representation of number systems in unsigned forms.</a:t>
            </a:r>
          </a:p>
        </p:txBody>
      </p:sp>
      <p:sp>
        <p:nvSpPr>
          <p:cNvPr id="4" name="Date Placeholder 3"/>
          <p:cNvSpPr>
            <a:spLocks noGrp="1"/>
          </p:cNvSpPr>
          <p:nvPr>
            <p:ph type="dt" sz="half" idx="10"/>
          </p:nvPr>
        </p:nvSpPr>
        <p:spPr/>
        <p:txBody>
          <a:bodyPr/>
          <a:lstStyle/>
          <a:p>
            <a:fld id="{C77E5535-683D-4881-B2E5-D3D00B71B5B4}" type="datetime1">
              <a:rPr lang="en-US" smtClean="0"/>
              <a:pPr/>
              <a:t>11/28/2022</a:t>
            </a:fld>
            <a:endParaRPr lang="en-US" dirty="0"/>
          </a:p>
        </p:txBody>
      </p:sp>
      <p:sp>
        <p:nvSpPr>
          <p:cNvPr id="5" name="Footer Placeholder 4"/>
          <p:cNvSpPr>
            <a:spLocks noGrp="1"/>
          </p:cNvSpPr>
          <p:nvPr>
            <p:ph type="ftr" sz="quarter" idx="11"/>
          </p:nvPr>
        </p:nvSpPr>
        <p:spPr>
          <a:xfrm>
            <a:off x="2514600" y="6356350"/>
            <a:ext cx="5029200" cy="365125"/>
          </a:xfrm>
        </p:spPr>
        <p:txBody>
          <a:bodyPr/>
          <a:lstStyle/>
          <a:p>
            <a:r>
              <a:rPr lang="en-US" dirty="0"/>
              <a:t>Dr. RAJ KUMAR GOEL          AMCA-0104               UNIT-1</a:t>
            </a:r>
          </a:p>
        </p:txBody>
      </p:sp>
      <p:sp>
        <p:nvSpPr>
          <p:cNvPr id="6" name="Slide Number Placeholder 5"/>
          <p:cNvSpPr>
            <a:spLocks noGrp="1"/>
          </p:cNvSpPr>
          <p:nvPr>
            <p:ph type="sldNum" sz="quarter" idx="12"/>
          </p:nvPr>
        </p:nvSpPr>
        <p:spPr/>
        <p:txBody>
          <a:bodyPr/>
          <a:lstStyle/>
          <a:p>
            <a:fld id="{B6F15528-21DE-4FAA-801E-634DDDAF4B2B}" type="slidenum">
              <a:rPr lang="en-US" smtClean="0"/>
              <a:pPr/>
              <a:t>9</a:t>
            </a:fld>
            <a:endParaRPr lang="en-US" dirty="0"/>
          </a:p>
        </p:txBody>
      </p:sp>
      <p:sp>
        <p:nvSpPr>
          <p:cNvPr id="7" name="Title 1"/>
          <p:cNvSpPr txBox="1">
            <a:spLocks/>
          </p:cNvSpPr>
          <p:nvPr/>
        </p:nvSpPr>
        <p:spPr>
          <a:xfrm>
            <a:off x="1371600" y="0"/>
            <a:ext cx="7772400" cy="685799"/>
          </a:xfrm>
          <a:prstGeom prst="rect">
            <a:avLst/>
          </a:prstGeom>
        </p:spPr>
        <p:style>
          <a:lnRef idx="1">
            <a:schemeClr val="accent5"/>
          </a:lnRef>
          <a:fillRef idx="2">
            <a:schemeClr val="accent5"/>
          </a:fillRef>
          <a:effectRef idx="1">
            <a:schemeClr val="accent5"/>
          </a:effectRef>
          <a:fontRef idx="minor">
            <a:schemeClr val="dk1"/>
          </a:fontRef>
        </p:style>
        <p:txBody>
          <a:bodyPr vert="horz" lIns="91440" tIns="45720" rIns="91440" bIns="45720" rtlCol="0" anchor="ctr">
            <a:no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2800" b="0" i="0" u="none" strike="noStrike" kern="1200" cap="none" spc="0" normalizeH="0" baseline="0" noProof="0" dirty="0">
                <a:ln>
                  <a:noFill/>
                </a:ln>
                <a:solidFill>
                  <a:schemeClr val="dk1"/>
                </a:solidFill>
                <a:effectLst/>
                <a:uLnTx/>
                <a:uFillTx/>
                <a:latin typeface="Times New Roman" panose="02020603050405020304" pitchFamily="18" charset="0"/>
                <a:cs typeface="Times New Roman" panose="02020603050405020304" pitchFamily="18" charset="0"/>
              </a:rPr>
              <a:t>Topic objective</a:t>
            </a:r>
          </a:p>
        </p:txBody>
      </p:sp>
      <p:pic>
        <p:nvPicPr>
          <p:cNvPr id="8" name="Picture 2" descr="E:\NIET\Project\xLogo11.png.pagespeed.ic.pydHLuCQEZ.png"/>
          <p:cNvPicPr>
            <a:picLocks noChangeAspect="1" noChangeArrowheads="1"/>
          </p:cNvPicPr>
          <p:nvPr/>
        </p:nvPicPr>
        <p:blipFill>
          <a:blip r:embed="rId2"/>
          <a:srcRect/>
          <a:stretch>
            <a:fillRect/>
          </a:stretch>
        </p:blipFill>
        <p:spPr bwMode="auto">
          <a:xfrm>
            <a:off x="0" y="0"/>
            <a:ext cx="1447800" cy="817163"/>
          </a:xfrm>
          <a:prstGeom prst="rect">
            <a:avLst/>
          </a:prstGeom>
          <a:noFill/>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48434A8D003644BB475E6D784144530" ma:contentTypeVersion="5" ma:contentTypeDescription="Create a new document." ma:contentTypeScope="" ma:versionID="7bf78c211527c473272209385966c20c">
  <xsd:schema xmlns:xsd="http://www.w3.org/2001/XMLSchema" xmlns:xs="http://www.w3.org/2001/XMLSchema" xmlns:p="http://schemas.microsoft.com/office/2006/metadata/properties" xmlns:ns2="d6904a18-1d95-4ec3-844f-3619021a8046" targetNamespace="http://schemas.microsoft.com/office/2006/metadata/properties" ma:root="true" ma:fieldsID="d4bef5ce0c7e645952ff9aeb7bca0853" ns2:_="">
    <xsd:import namespace="d6904a18-1d95-4ec3-844f-3619021a8046"/>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6904a18-1d95-4ec3-844f-3619021a8046"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LengthInSeconds" ma:index="12" nillable="true" ma:displayName="MediaLengthInSeconds" ma:hidden="true" ma:internalName="MediaLengthInSeconds" ma:readOnly="tru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9B38DA8-30B1-4EE9-B293-ACA991527E7E}">
  <ds:schemaRefs>
    <ds:schemaRef ds:uri="http://www.w3.org/XML/1998/namespace"/>
    <ds:schemaRef ds:uri="http://schemas.openxmlformats.org/package/2006/metadata/core-properties"/>
    <ds:schemaRef ds:uri="http://purl.org/dc/elements/1.1/"/>
    <ds:schemaRef ds:uri="http://schemas.microsoft.com/office/infopath/2007/PartnerControls"/>
    <ds:schemaRef ds:uri="d6904a18-1d95-4ec3-844f-3619021a8046"/>
    <ds:schemaRef ds:uri="http://schemas.microsoft.com/office/2006/documentManagement/types"/>
    <ds:schemaRef ds:uri="http://schemas.microsoft.com/office/2006/metadata/properties"/>
    <ds:schemaRef ds:uri="http://purl.org/dc/dcmitype/"/>
    <ds:schemaRef ds:uri="http://purl.org/dc/terms/"/>
  </ds:schemaRefs>
</ds:datastoreItem>
</file>

<file path=customXml/itemProps2.xml><?xml version="1.0" encoding="utf-8"?>
<ds:datastoreItem xmlns:ds="http://schemas.openxmlformats.org/officeDocument/2006/customXml" ds:itemID="{0F2EF4BC-4AAA-42CA-947B-5BA2DB0B2E9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6904a18-1d95-4ec3-844f-3619021a804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D6068F9-FAE1-4BDD-A744-EB328BA2709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2261</TotalTime>
  <Words>3936</Words>
  <Application>Microsoft Office PowerPoint</Application>
  <PresentationFormat>On-screen Show (4:3)</PresentationFormat>
  <Paragraphs>799</Paragraphs>
  <Slides>81</Slides>
  <Notes>7</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81</vt:i4>
      </vt:variant>
    </vt:vector>
  </HeadingPairs>
  <TitlesOfParts>
    <vt:vector size="89" baseType="lpstr">
      <vt:lpstr>Arial</vt:lpstr>
      <vt:lpstr>Arial Black</vt:lpstr>
      <vt:lpstr>Calibri</vt:lpstr>
      <vt:lpstr>新細明體</vt:lpstr>
      <vt:lpstr>Symbol</vt:lpstr>
      <vt:lpstr>Times New Roman</vt:lpstr>
      <vt:lpstr>Wingdings</vt:lpstr>
      <vt:lpstr>Office Theme</vt:lpstr>
      <vt:lpstr>Noida Institute of Engineering and Technology, Greater Noida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Manks</dc:creator>
  <cp:lastModifiedBy>lakshman</cp:lastModifiedBy>
  <cp:revision>229</cp:revision>
  <dcterms:created xsi:type="dcterms:W3CDTF">2006-08-16T00:00:00Z</dcterms:created>
  <dcterms:modified xsi:type="dcterms:W3CDTF">2022-11-29T07:34:17Z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0x010100248434A8D003644BB475E6D784144530</vt:lpwstr>
  </property>
</Properties>
</file>

<file path=docProps/thumbnail.jpeg>
</file>